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7" r:id="rId1"/>
  </p:sldMasterIdLst>
  <p:notesMasterIdLst>
    <p:notesMasterId r:id="rId34"/>
  </p:notesMasterIdLst>
  <p:sldIdLst>
    <p:sldId id="256" r:id="rId2"/>
    <p:sldId id="257" r:id="rId3"/>
    <p:sldId id="272" r:id="rId4"/>
    <p:sldId id="271" r:id="rId5"/>
    <p:sldId id="274" r:id="rId6"/>
    <p:sldId id="313" r:id="rId7"/>
    <p:sldId id="275" r:id="rId8"/>
    <p:sldId id="260" r:id="rId9"/>
    <p:sldId id="303" r:id="rId10"/>
    <p:sldId id="296" r:id="rId11"/>
    <p:sldId id="263" r:id="rId12"/>
    <p:sldId id="308" r:id="rId13"/>
    <p:sldId id="309" r:id="rId14"/>
    <p:sldId id="311" r:id="rId15"/>
    <p:sldId id="266" r:id="rId16"/>
    <p:sldId id="282" r:id="rId17"/>
    <p:sldId id="261" r:id="rId18"/>
    <p:sldId id="285" r:id="rId19"/>
    <p:sldId id="314" r:id="rId20"/>
    <p:sldId id="267" r:id="rId21"/>
    <p:sldId id="264" r:id="rId22"/>
    <p:sldId id="268" r:id="rId23"/>
    <p:sldId id="291" r:id="rId24"/>
    <p:sldId id="294" r:id="rId25"/>
    <p:sldId id="295" r:id="rId26"/>
    <p:sldId id="304" r:id="rId27"/>
    <p:sldId id="305" r:id="rId28"/>
    <p:sldId id="306" r:id="rId29"/>
    <p:sldId id="312" r:id="rId30"/>
    <p:sldId id="278" r:id="rId31"/>
    <p:sldId id="279" r:id="rId32"/>
    <p:sldId id="280" r:id="rId3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394284-EDC8-7440-BF34-AB74AA1C1BA6}">
          <p14:sldIdLst>
            <p14:sldId id="256"/>
            <p14:sldId id="257"/>
            <p14:sldId id="272"/>
            <p14:sldId id="271"/>
            <p14:sldId id="274"/>
            <p14:sldId id="313"/>
            <p14:sldId id="275"/>
            <p14:sldId id="260"/>
            <p14:sldId id="303"/>
            <p14:sldId id="296"/>
            <p14:sldId id="263"/>
            <p14:sldId id="308"/>
            <p14:sldId id="309"/>
            <p14:sldId id="311"/>
            <p14:sldId id="266"/>
            <p14:sldId id="282"/>
            <p14:sldId id="261"/>
            <p14:sldId id="285"/>
            <p14:sldId id="314"/>
            <p14:sldId id="267"/>
            <p14:sldId id="264"/>
            <p14:sldId id="268"/>
            <p14:sldId id="291"/>
            <p14:sldId id="294"/>
            <p14:sldId id="295"/>
            <p14:sldId id="304"/>
            <p14:sldId id="305"/>
            <p14:sldId id="306"/>
            <p14:sldId id="312"/>
            <p14:sldId id="278"/>
            <p14:sldId id="279"/>
            <p14:sldId id="280"/>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070A1-81B4-40FD-9306-65A801127AB2}" v="1" dt="2018-10-10T10:15:55.684"/>
    <p1510:client id="{3F10F7F6-8E1B-4AC9-AD01-C8347423C04F}" v="9" dt="2018-10-10T11:25:33.666"/>
    <p1510:client id="{6C167643-4472-4AF1-BDA2-E8DD41547BE4}" v="6" dt="2018-10-11T16:29:45.083"/>
    <p1510:client id="{0C1CD843-EE15-4173-9519-0DFB97AC2D16}" v="26" dt="2018-10-12T17:58:26.1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0" autoAdjust="0"/>
    <p:restoredTop sz="78214"/>
  </p:normalViewPr>
  <p:slideViewPr>
    <p:cSldViewPr snapToGrid="0">
      <p:cViewPr>
        <p:scale>
          <a:sx n="70" d="100"/>
          <a:sy n="70" d="100"/>
        </p:scale>
        <p:origin x="-331" y="-58"/>
      </p:cViewPr>
      <p:guideLst>
        <p:guide orient="horz" pos="2160"/>
        <p:guide pos="3840"/>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8320E-0AD5-4431-9342-547A9242E75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3AE9A7E3-E65B-41C8-991B-2BE0EAEBDA06}">
      <dgm:prSet phldrT="[Text]"/>
      <dgm:spPr/>
      <dgm:t>
        <a:bodyPr/>
        <a:lstStyle/>
        <a:p>
          <a:r>
            <a:rPr lang="en-US" dirty="0" smtClean="0"/>
            <a:t>Environmental </a:t>
          </a:r>
          <a:r>
            <a:rPr lang="en-US" dirty="0"/>
            <a:t>Monitoring</a:t>
          </a:r>
        </a:p>
      </dgm:t>
    </dgm:pt>
    <dgm:pt modelId="{26F05C32-3D4F-4572-A54D-F1E505A4EC88}" type="parTrans" cxnId="{4787E0ED-23AC-48D9-850F-2018F46C4DBF}">
      <dgm:prSet/>
      <dgm:spPr/>
      <dgm:t>
        <a:bodyPr/>
        <a:lstStyle/>
        <a:p>
          <a:endParaRPr lang="en-US"/>
        </a:p>
      </dgm:t>
    </dgm:pt>
    <dgm:pt modelId="{46C3964F-42B0-41FC-8263-42930DBA19E3}" type="sibTrans" cxnId="{4787E0ED-23AC-48D9-850F-2018F46C4DBF}">
      <dgm:prSet/>
      <dgm:spPr/>
      <dgm:t>
        <a:bodyPr/>
        <a:lstStyle/>
        <a:p>
          <a:endParaRPr lang="en-US"/>
        </a:p>
      </dgm:t>
    </dgm:pt>
    <dgm:pt modelId="{927BEB9C-B20F-437C-A763-715262496C19}">
      <dgm:prSet phldrT="[Text]"/>
      <dgm:spPr/>
      <dgm:t>
        <a:bodyPr/>
        <a:lstStyle/>
        <a:p>
          <a:r>
            <a:rPr lang="en-US"/>
            <a:t> Disaster Management</a:t>
          </a:r>
        </a:p>
      </dgm:t>
    </dgm:pt>
    <dgm:pt modelId="{C81FC6D7-541C-4AC9-AAF7-7B247122B7BD}" type="parTrans" cxnId="{676BE792-3665-4E5C-BAB8-B4A1632099A7}">
      <dgm:prSet/>
      <dgm:spPr/>
      <dgm:t>
        <a:bodyPr/>
        <a:lstStyle/>
        <a:p>
          <a:endParaRPr lang="en-US"/>
        </a:p>
      </dgm:t>
    </dgm:pt>
    <dgm:pt modelId="{17A5CF7C-3F77-4FCA-899A-B2FE2231CDC0}" type="sibTrans" cxnId="{676BE792-3665-4E5C-BAB8-B4A1632099A7}">
      <dgm:prSet/>
      <dgm:spPr/>
      <dgm:t>
        <a:bodyPr/>
        <a:lstStyle/>
        <a:p>
          <a:endParaRPr lang="en-US"/>
        </a:p>
      </dgm:t>
    </dgm:pt>
    <dgm:pt modelId="{4A1CB8E0-D3F7-49EE-8E5E-D8B5A54128D1}">
      <dgm:prSet phldrT="[Text]"/>
      <dgm:spPr/>
      <dgm:t>
        <a:bodyPr/>
        <a:lstStyle/>
        <a:p>
          <a:r>
            <a:rPr lang="en-US">
              <a:solidFill>
                <a:srgbClr val="000000"/>
              </a:solidFill>
            </a:rPr>
            <a:t> Agricultural Application</a:t>
          </a:r>
          <a:endParaRPr lang="en-US"/>
        </a:p>
      </dgm:t>
    </dgm:pt>
    <dgm:pt modelId="{404E105C-A02C-4794-A86E-62396F45170A}" type="parTrans" cxnId="{F6D72803-20F2-4CFB-B1DB-8777FF135549}">
      <dgm:prSet/>
      <dgm:spPr/>
      <dgm:t>
        <a:bodyPr/>
        <a:lstStyle/>
        <a:p>
          <a:endParaRPr lang="en-US"/>
        </a:p>
      </dgm:t>
    </dgm:pt>
    <dgm:pt modelId="{FE299C55-3898-412C-A8ED-6182E41E47C5}" type="sibTrans" cxnId="{F6D72803-20F2-4CFB-B1DB-8777FF135549}">
      <dgm:prSet/>
      <dgm:spPr/>
      <dgm:t>
        <a:bodyPr/>
        <a:lstStyle/>
        <a:p>
          <a:endParaRPr lang="en-US"/>
        </a:p>
      </dgm:t>
    </dgm:pt>
    <dgm:pt modelId="{9FA7D87A-02E7-4B61-AD54-82BD38F754D3}">
      <dgm:prSet phldrT="[Text]"/>
      <dgm:spPr/>
      <dgm:t>
        <a:bodyPr/>
        <a:lstStyle/>
        <a:p>
          <a:r>
            <a:rPr lang="en-US"/>
            <a:t> Traffic Monitoring</a:t>
          </a:r>
        </a:p>
      </dgm:t>
    </dgm:pt>
    <dgm:pt modelId="{F492B73B-90AD-44E7-89F2-5DB0451120CC}" type="parTrans" cxnId="{669BF99E-6BA5-43D4-8ADE-A97A3482B742}">
      <dgm:prSet/>
      <dgm:spPr/>
      <dgm:t>
        <a:bodyPr/>
        <a:lstStyle/>
        <a:p>
          <a:endParaRPr lang="en-US"/>
        </a:p>
      </dgm:t>
    </dgm:pt>
    <dgm:pt modelId="{B3267740-4E78-4030-9FFE-CAFFAC46A995}" type="sibTrans" cxnId="{669BF99E-6BA5-43D4-8ADE-A97A3482B742}">
      <dgm:prSet/>
      <dgm:spPr/>
      <dgm:t>
        <a:bodyPr/>
        <a:lstStyle/>
        <a:p>
          <a:endParaRPr lang="en-US"/>
        </a:p>
      </dgm:t>
    </dgm:pt>
    <dgm:pt modelId="{7AAE8F3B-4184-471E-9007-4A9C8318CF98}">
      <dgm:prSet phldrT="[Text]"/>
      <dgm:spPr/>
      <dgm:t>
        <a:bodyPr/>
        <a:lstStyle/>
        <a:p>
          <a:r>
            <a:rPr lang="en-US"/>
            <a:t> Weather Monitoring</a:t>
          </a:r>
        </a:p>
      </dgm:t>
    </dgm:pt>
    <dgm:pt modelId="{0CD746D2-21D7-49DF-919E-1DE7966442E3}" type="parTrans" cxnId="{A3AC02B0-3F69-4A3C-9446-308D6B884ED2}">
      <dgm:prSet/>
      <dgm:spPr/>
      <dgm:t>
        <a:bodyPr/>
        <a:lstStyle/>
        <a:p>
          <a:endParaRPr lang="en-US"/>
        </a:p>
      </dgm:t>
    </dgm:pt>
    <dgm:pt modelId="{A35373C4-C0B9-4C73-ACD1-1F4F2EFD08DF}" type="sibTrans" cxnId="{A3AC02B0-3F69-4A3C-9446-308D6B884ED2}">
      <dgm:prSet/>
      <dgm:spPr/>
      <dgm:t>
        <a:bodyPr/>
        <a:lstStyle/>
        <a:p>
          <a:endParaRPr lang="en-US"/>
        </a:p>
      </dgm:t>
    </dgm:pt>
    <dgm:pt modelId="{327D0F9A-89AB-46F5-84BD-992B729E69ED}">
      <dgm:prSet phldrT="[Text]"/>
      <dgm:spPr/>
      <dgm:t>
        <a:bodyPr/>
        <a:lstStyle/>
        <a:p>
          <a:r>
            <a:rPr lang="en-US"/>
            <a:t>Search &amp; Rescue</a:t>
          </a:r>
        </a:p>
      </dgm:t>
    </dgm:pt>
    <dgm:pt modelId="{4D093B72-4E46-4079-A273-D750B143C3A8}" type="parTrans" cxnId="{DF7565B2-DC11-46F6-BB85-42D67ABBF106}">
      <dgm:prSet/>
      <dgm:spPr/>
      <dgm:t>
        <a:bodyPr/>
        <a:lstStyle/>
        <a:p>
          <a:endParaRPr lang="en-US"/>
        </a:p>
      </dgm:t>
    </dgm:pt>
    <dgm:pt modelId="{BE5BCA42-6DDE-40B0-8562-1035AA35FDCB}" type="sibTrans" cxnId="{DF7565B2-DC11-46F6-BB85-42D67ABBF106}">
      <dgm:prSet/>
      <dgm:spPr/>
      <dgm:t>
        <a:bodyPr/>
        <a:lstStyle/>
        <a:p>
          <a:endParaRPr lang="en-US"/>
        </a:p>
      </dgm:t>
    </dgm:pt>
    <dgm:pt modelId="{32F10DF8-EC8D-47CB-AABF-4002874E7414}" type="pres">
      <dgm:prSet presAssocID="{A5F8320E-0AD5-4431-9342-547A9242E755}" presName="Name0" presStyleCnt="0">
        <dgm:presLayoutVars>
          <dgm:dir/>
          <dgm:resizeHandles val="exact"/>
        </dgm:presLayoutVars>
      </dgm:prSet>
      <dgm:spPr/>
      <dgm:t>
        <a:bodyPr/>
        <a:lstStyle/>
        <a:p>
          <a:endParaRPr lang="en-US"/>
        </a:p>
      </dgm:t>
    </dgm:pt>
    <dgm:pt modelId="{9D5E68B2-D960-4C99-90FA-7434AC4F7C48}" type="pres">
      <dgm:prSet presAssocID="{A5F8320E-0AD5-4431-9342-547A9242E755}" presName="cycle" presStyleCnt="0"/>
      <dgm:spPr/>
    </dgm:pt>
    <dgm:pt modelId="{FEC7F2B8-996E-4426-B5B0-F6DFC5CC4939}" type="pres">
      <dgm:prSet presAssocID="{3AE9A7E3-E65B-41C8-991B-2BE0EAEBDA06}" presName="nodeFirstNode" presStyleLbl="node1" presStyleIdx="0" presStyleCnt="6">
        <dgm:presLayoutVars>
          <dgm:bulletEnabled val="1"/>
        </dgm:presLayoutVars>
      </dgm:prSet>
      <dgm:spPr/>
      <dgm:t>
        <a:bodyPr/>
        <a:lstStyle/>
        <a:p>
          <a:endParaRPr lang="en-US"/>
        </a:p>
      </dgm:t>
    </dgm:pt>
    <dgm:pt modelId="{B3B3C819-5A96-4389-AC27-99616CDA9A4D}" type="pres">
      <dgm:prSet presAssocID="{46C3964F-42B0-41FC-8263-42930DBA19E3}" presName="sibTransFirstNode" presStyleLbl="bgShp" presStyleIdx="0" presStyleCnt="1"/>
      <dgm:spPr/>
      <dgm:t>
        <a:bodyPr/>
        <a:lstStyle/>
        <a:p>
          <a:endParaRPr lang="en-US"/>
        </a:p>
      </dgm:t>
    </dgm:pt>
    <dgm:pt modelId="{9E2CEF30-6E07-487C-BBEE-5FCE24EE7718}" type="pres">
      <dgm:prSet presAssocID="{927BEB9C-B20F-437C-A763-715262496C19}" presName="nodeFollowingNodes" presStyleLbl="node1" presStyleIdx="1" presStyleCnt="6">
        <dgm:presLayoutVars>
          <dgm:bulletEnabled val="1"/>
        </dgm:presLayoutVars>
      </dgm:prSet>
      <dgm:spPr/>
      <dgm:t>
        <a:bodyPr/>
        <a:lstStyle/>
        <a:p>
          <a:endParaRPr lang="en-US"/>
        </a:p>
      </dgm:t>
    </dgm:pt>
    <dgm:pt modelId="{39534AE0-DC06-474E-9F7E-009FACD749F8}" type="pres">
      <dgm:prSet presAssocID="{4A1CB8E0-D3F7-49EE-8E5E-D8B5A54128D1}" presName="nodeFollowingNodes" presStyleLbl="node1" presStyleIdx="2" presStyleCnt="6">
        <dgm:presLayoutVars>
          <dgm:bulletEnabled val="1"/>
        </dgm:presLayoutVars>
      </dgm:prSet>
      <dgm:spPr/>
      <dgm:t>
        <a:bodyPr/>
        <a:lstStyle/>
        <a:p>
          <a:endParaRPr lang="en-US"/>
        </a:p>
      </dgm:t>
    </dgm:pt>
    <dgm:pt modelId="{1753B753-36AF-4A9E-9CD3-4821533FA860}" type="pres">
      <dgm:prSet presAssocID="{9FA7D87A-02E7-4B61-AD54-82BD38F754D3}" presName="nodeFollowingNodes" presStyleLbl="node1" presStyleIdx="3" presStyleCnt="6">
        <dgm:presLayoutVars>
          <dgm:bulletEnabled val="1"/>
        </dgm:presLayoutVars>
      </dgm:prSet>
      <dgm:spPr/>
      <dgm:t>
        <a:bodyPr/>
        <a:lstStyle/>
        <a:p>
          <a:endParaRPr lang="en-US"/>
        </a:p>
      </dgm:t>
    </dgm:pt>
    <dgm:pt modelId="{12497997-2DEC-4F85-B766-6367ACDD386A}" type="pres">
      <dgm:prSet presAssocID="{7AAE8F3B-4184-471E-9007-4A9C8318CF98}" presName="nodeFollowingNodes" presStyleLbl="node1" presStyleIdx="4" presStyleCnt="6">
        <dgm:presLayoutVars>
          <dgm:bulletEnabled val="1"/>
        </dgm:presLayoutVars>
      </dgm:prSet>
      <dgm:spPr/>
      <dgm:t>
        <a:bodyPr/>
        <a:lstStyle/>
        <a:p>
          <a:endParaRPr lang="en-US"/>
        </a:p>
      </dgm:t>
    </dgm:pt>
    <dgm:pt modelId="{EC5D02F6-591D-4F80-B72C-829F4FF02348}" type="pres">
      <dgm:prSet presAssocID="{327D0F9A-89AB-46F5-84BD-992B729E69ED}" presName="nodeFollowingNodes" presStyleLbl="node1" presStyleIdx="5" presStyleCnt="6">
        <dgm:presLayoutVars>
          <dgm:bulletEnabled val="1"/>
        </dgm:presLayoutVars>
      </dgm:prSet>
      <dgm:spPr/>
      <dgm:t>
        <a:bodyPr/>
        <a:lstStyle/>
        <a:p>
          <a:endParaRPr lang="en-US"/>
        </a:p>
      </dgm:t>
    </dgm:pt>
  </dgm:ptLst>
  <dgm:cxnLst>
    <dgm:cxn modelId="{D74F3B73-3FCB-DF4B-A41C-AE3FE76A7C8F}" type="presOf" srcId="{327D0F9A-89AB-46F5-84BD-992B729E69ED}" destId="{EC5D02F6-591D-4F80-B72C-829F4FF02348}" srcOrd="0" destOrd="0" presId="urn:microsoft.com/office/officeart/2005/8/layout/cycle3"/>
    <dgm:cxn modelId="{B1D2C626-22C9-CC40-A5F1-2F9969B22B6A}" type="presOf" srcId="{927BEB9C-B20F-437C-A763-715262496C19}" destId="{9E2CEF30-6E07-487C-BBEE-5FCE24EE7718}" srcOrd="0" destOrd="0" presId="urn:microsoft.com/office/officeart/2005/8/layout/cycle3"/>
    <dgm:cxn modelId="{B87C2C04-4D1E-C240-8B9E-AF63F593E3DD}" type="presOf" srcId="{9FA7D87A-02E7-4B61-AD54-82BD38F754D3}" destId="{1753B753-36AF-4A9E-9CD3-4821533FA860}" srcOrd="0" destOrd="0" presId="urn:microsoft.com/office/officeart/2005/8/layout/cycle3"/>
    <dgm:cxn modelId="{6306214E-340A-EF4F-BF3D-2383FCFFD0CB}" type="presOf" srcId="{A5F8320E-0AD5-4431-9342-547A9242E755}" destId="{32F10DF8-EC8D-47CB-AABF-4002874E7414}" srcOrd="0" destOrd="0" presId="urn:microsoft.com/office/officeart/2005/8/layout/cycle3"/>
    <dgm:cxn modelId="{F6D72803-20F2-4CFB-B1DB-8777FF135549}" srcId="{A5F8320E-0AD5-4431-9342-547A9242E755}" destId="{4A1CB8E0-D3F7-49EE-8E5E-D8B5A54128D1}" srcOrd="2" destOrd="0" parTransId="{404E105C-A02C-4794-A86E-62396F45170A}" sibTransId="{FE299C55-3898-412C-A8ED-6182E41E47C5}"/>
    <dgm:cxn modelId="{4787E0ED-23AC-48D9-850F-2018F46C4DBF}" srcId="{A5F8320E-0AD5-4431-9342-547A9242E755}" destId="{3AE9A7E3-E65B-41C8-991B-2BE0EAEBDA06}" srcOrd="0" destOrd="0" parTransId="{26F05C32-3D4F-4572-A54D-F1E505A4EC88}" sibTransId="{46C3964F-42B0-41FC-8263-42930DBA19E3}"/>
    <dgm:cxn modelId="{676BE792-3665-4E5C-BAB8-B4A1632099A7}" srcId="{A5F8320E-0AD5-4431-9342-547A9242E755}" destId="{927BEB9C-B20F-437C-A763-715262496C19}" srcOrd="1" destOrd="0" parTransId="{C81FC6D7-541C-4AC9-AAF7-7B247122B7BD}" sibTransId="{17A5CF7C-3F77-4FCA-899A-B2FE2231CDC0}"/>
    <dgm:cxn modelId="{B311CAF2-B9C8-9A4B-A9AB-5FA52A8B7F8E}" type="presOf" srcId="{7AAE8F3B-4184-471E-9007-4A9C8318CF98}" destId="{12497997-2DEC-4F85-B766-6367ACDD386A}" srcOrd="0" destOrd="0" presId="urn:microsoft.com/office/officeart/2005/8/layout/cycle3"/>
    <dgm:cxn modelId="{669BF99E-6BA5-43D4-8ADE-A97A3482B742}" srcId="{A5F8320E-0AD5-4431-9342-547A9242E755}" destId="{9FA7D87A-02E7-4B61-AD54-82BD38F754D3}" srcOrd="3" destOrd="0" parTransId="{F492B73B-90AD-44E7-89F2-5DB0451120CC}" sibTransId="{B3267740-4E78-4030-9FFE-CAFFAC46A995}"/>
    <dgm:cxn modelId="{A3AC02B0-3F69-4A3C-9446-308D6B884ED2}" srcId="{A5F8320E-0AD5-4431-9342-547A9242E755}" destId="{7AAE8F3B-4184-471E-9007-4A9C8318CF98}" srcOrd="4" destOrd="0" parTransId="{0CD746D2-21D7-49DF-919E-1DE7966442E3}" sibTransId="{A35373C4-C0B9-4C73-ACD1-1F4F2EFD08DF}"/>
    <dgm:cxn modelId="{612DEEF2-72EF-B54F-B525-1201FD33E5EB}" type="presOf" srcId="{46C3964F-42B0-41FC-8263-42930DBA19E3}" destId="{B3B3C819-5A96-4389-AC27-99616CDA9A4D}" srcOrd="0" destOrd="0" presId="urn:microsoft.com/office/officeart/2005/8/layout/cycle3"/>
    <dgm:cxn modelId="{F8EFE309-34E2-A04A-85CD-AF6248FF4024}" type="presOf" srcId="{4A1CB8E0-D3F7-49EE-8E5E-D8B5A54128D1}" destId="{39534AE0-DC06-474E-9F7E-009FACD749F8}" srcOrd="0" destOrd="0" presId="urn:microsoft.com/office/officeart/2005/8/layout/cycle3"/>
    <dgm:cxn modelId="{DF7565B2-DC11-46F6-BB85-42D67ABBF106}" srcId="{A5F8320E-0AD5-4431-9342-547A9242E755}" destId="{327D0F9A-89AB-46F5-84BD-992B729E69ED}" srcOrd="5" destOrd="0" parTransId="{4D093B72-4E46-4079-A273-D750B143C3A8}" sibTransId="{BE5BCA42-6DDE-40B0-8562-1035AA35FDCB}"/>
    <dgm:cxn modelId="{27E274C3-5852-6743-8C3A-19B66A3778F3}" type="presOf" srcId="{3AE9A7E3-E65B-41C8-991B-2BE0EAEBDA06}" destId="{FEC7F2B8-996E-4426-B5B0-F6DFC5CC4939}" srcOrd="0" destOrd="0" presId="urn:microsoft.com/office/officeart/2005/8/layout/cycle3"/>
    <dgm:cxn modelId="{2BD67FEC-EEF4-2B4A-BC90-161486AA6D63}" type="presParOf" srcId="{32F10DF8-EC8D-47CB-AABF-4002874E7414}" destId="{9D5E68B2-D960-4C99-90FA-7434AC4F7C48}" srcOrd="0" destOrd="0" presId="urn:microsoft.com/office/officeart/2005/8/layout/cycle3"/>
    <dgm:cxn modelId="{912EF4D1-1094-734C-9ABD-09D28269E9AE}" type="presParOf" srcId="{9D5E68B2-D960-4C99-90FA-7434AC4F7C48}" destId="{FEC7F2B8-996E-4426-B5B0-F6DFC5CC4939}" srcOrd="0" destOrd="0" presId="urn:microsoft.com/office/officeart/2005/8/layout/cycle3"/>
    <dgm:cxn modelId="{1C57EC10-B6B9-4D46-8F6B-CD061F9A190D}" type="presParOf" srcId="{9D5E68B2-D960-4C99-90FA-7434AC4F7C48}" destId="{B3B3C819-5A96-4389-AC27-99616CDA9A4D}" srcOrd="1" destOrd="0" presId="urn:microsoft.com/office/officeart/2005/8/layout/cycle3"/>
    <dgm:cxn modelId="{85ABC847-C0E9-5047-B1A5-86FE641F4616}" type="presParOf" srcId="{9D5E68B2-D960-4C99-90FA-7434AC4F7C48}" destId="{9E2CEF30-6E07-487C-BBEE-5FCE24EE7718}" srcOrd="2" destOrd="0" presId="urn:microsoft.com/office/officeart/2005/8/layout/cycle3"/>
    <dgm:cxn modelId="{6505BEEC-CD83-1645-B238-C7351ADB579B}" type="presParOf" srcId="{9D5E68B2-D960-4C99-90FA-7434AC4F7C48}" destId="{39534AE0-DC06-474E-9F7E-009FACD749F8}" srcOrd="3" destOrd="0" presId="urn:microsoft.com/office/officeart/2005/8/layout/cycle3"/>
    <dgm:cxn modelId="{8C6EFB40-ED98-D349-B76E-9DC8D0F9A55D}" type="presParOf" srcId="{9D5E68B2-D960-4C99-90FA-7434AC4F7C48}" destId="{1753B753-36AF-4A9E-9CD3-4821533FA860}" srcOrd="4" destOrd="0" presId="urn:microsoft.com/office/officeart/2005/8/layout/cycle3"/>
    <dgm:cxn modelId="{7D0CF581-76CF-4240-B847-43252747DE27}" type="presParOf" srcId="{9D5E68B2-D960-4C99-90FA-7434AC4F7C48}" destId="{12497997-2DEC-4F85-B766-6367ACDD386A}" srcOrd="5" destOrd="0" presId="urn:microsoft.com/office/officeart/2005/8/layout/cycle3"/>
    <dgm:cxn modelId="{A2DF4B1B-3C4A-2646-BDD7-9D96FE30D687}" type="presParOf" srcId="{9D5E68B2-D960-4C99-90FA-7434AC4F7C48}" destId="{EC5D02F6-591D-4F80-B72C-829F4FF02348}" srcOrd="6" destOrd="0" presId="urn:microsoft.com/office/officeart/2005/8/layout/cycle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3C819-5A96-4389-AC27-99616CDA9A4D}">
      <dsp:nvSpPr>
        <dsp:cNvPr id="0" name=""/>
        <dsp:cNvSpPr/>
      </dsp:nvSpPr>
      <dsp:spPr>
        <a:xfrm>
          <a:off x="2215116" y="-2937"/>
          <a:ext cx="3257908" cy="3257908"/>
        </a:xfrm>
        <a:prstGeom prst="circularArrow">
          <a:avLst>
            <a:gd name="adj1" fmla="val 5274"/>
            <a:gd name="adj2" fmla="val 312630"/>
            <a:gd name="adj3" fmla="val 14235896"/>
            <a:gd name="adj4" fmla="val 17122476"/>
            <a:gd name="adj5" fmla="val 547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C7F2B8-996E-4426-B5B0-F6DFC5CC4939}">
      <dsp:nvSpPr>
        <dsp:cNvPr id="0" name=""/>
        <dsp:cNvSpPr/>
      </dsp:nvSpPr>
      <dsp:spPr>
        <a:xfrm>
          <a:off x="3227480" y="1117"/>
          <a:ext cx="1233180" cy="6165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Environmental </a:t>
          </a:r>
          <a:r>
            <a:rPr lang="en-US" sz="1400" kern="1200" dirty="0"/>
            <a:t>Monitoring</a:t>
          </a:r>
        </a:p>
      </dsp:txBody>
      <dsp:txXfrm>
        <a:off x="3257579" y="31216"/>
        <a:ext cx="1172982" cy="556392"/>
      </dsp:txXfrm>
    </dsp:sp>
    <dsp:sp modelId="{9E2CEF30-6E07-487C-BBEE-5FCE24EE7718}">
      <dsp:nvSpPr>
        <dsp:cNvPr id="0" name=""/>
        <dsp:cNvSpPr/>
      </dsp:nvSpPr>
      <dsp:spPr>
        <a:xfrm>
          <a:off x="4372076" y="661950"/>
          <a:ext cx="1233180" cy="61659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 Disaster Management</a:t>
          </a:r>
        </a:p>
      </dsp:txBody>
      <dsp:txXfrm>
        <a:off x="4402175" y="692049"/>
        <a:ext cx="1172982" cy="556392"/>
      </dsp:txXfrm>
    </dsp:sp>
    <dsp:sp modelId="{39534AE0-DC06-474E-9F7E-009FACD749F8}">
      <dsp:nvSpPr>
        <dsp:cNvPr id="0" name=""/>
        <dsp:cNvSpPr/>
      </dsp:nvSpPr>
      <dsp:spPr>
        <a:xfrm>
          <a:off x="4372076" y="1983617"/>
          <a:ext cx="1233180" cy="61659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solidFill>
                <a:srgbClr val="000000"/>
              </a:solidFill>
            </a:rPr>
            <a:t> Agricultural Application</a:t>
          </a:r>
          <a:endParaRPr lang="en-US" sz="1400" kern="1200"/>
        </a:p>
      </dsp:txBody>
      <dsp:txXfrm>
        <a:off x="4402175" y="2013716"/>
        <a:ext cx="1172982" cy="556392"/>
      </dsp:txXfrm>
    </dsp:sp>
    <dsp:sp modelId="{1753B753-36AF-4A9E-9CD3-4821533FA860}">
      <dsp:nvSpPr>
        <dsp:cNvPr id="0" name=""/>
        <dsp:cNvSpPr/>
      </dsp:nvSpPr>
      <dsp:spPr>
        <a:xfrm>
          <a:off x="3227480" y="2644450"/>
          <a:ext cx="1233180" cy="61659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 Traffic Monitoring</a:t>
          </a:r>
        </a:p>
      </dsp:txBody>
      <dsp:txXfrm>
        <a:off x="3257579" y="2674549"/>
        <a:ext cx="1172982" cy="556392"/>
      </dsp:txXfrm>
    </dsp:sp>
    <dsp:sp modelId="{12497997-2DEC-4F85-B766-6367ACDD386A}">
      <dsp:nvSpPr>
        <dsp:cNvPr id="0" name=""/>
        <dsp:cNvSpPr/>
      </dsp:nvSpPr>
      <dsp:spPr>
        <a:xfrm>
          <a:off x="2082883" y="1983617"/>
          <a:ext cx="1233180" cy="616590"/>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 Weather Monitoring</a:t>
          </a:r>
        </a:p>
      </dsp:txBody>
      <dsp:txXfrm>
        <a:off x="2112982" y="2013716"/>
        <a:ext cx="1172982" cy="556392"/>
      </dsp:txXfrm>
    </dsp:sp>
    <dsp:sp modelId="{EC5D02F6-591D-4F80-B72C-829F4FF02348}">
      <dsp:nvSpPr>
        <dsp:cNvPr id="0" name=""/>
        <dsp:cNvSpPr/>
      </dsp:nvSpPr>
      <dsp:spPr>
        <a:xfrm>
          <a:off x="2082883" y="661950"/>
          <a:ext cx="1233180" cy="61659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a:t>Search &amp; Rescue</a:t>
          </a:r>
        </a:p>
      </dsp:txBody>
      <dsp:txXfrm>
        <a:off x="2112982" y="692049"/>
        <a:ext cx="1172982" cy="55639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C30A8-8D74-8540-AD88-F7C2D481CA68}" type="datetimeFigureOut">
              <a:rPr lang="en-US" smtClean="0"/>
              <a:t>10/21/2018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9BE2F-D841-2E4B-AC75-CEF7944FA662}" type="slidenum">
              <a:rPr lang="en-US" smtClean="0"/>
              <a:t>‹#›</a:t>
            </a:fld>
            <a:endParaRPr lang="en-US"/>
          </a:p>
        </p:txBody>
      </p:sp>
    </p:spTree>
    <p:extLst>
      <p:ext uri="{BB962C8B-B14F-4D97-AF65-F5344CB8AC3E}">
        <p14:creationId xmlns:p14="http://schemas.microsoft.com/office/powerpoint/2010/main" val="39027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use of unmanned vehicles is rising in areas of everyday</a:t>
            </a:r>
          </a:p>
          <a:p>
            <a:r>
              <a:rPr lang="en-US" sz="1200" b="0" i="0" u="none" strike="noStrike" kern="1200" baseline="0" dirty="0" smtClean="0">
                <a:solidFill>
                  <a:schemeClr val="tx1"/>
                </a:solidFill>
                <a:latin typeface="+mn-lt"/>
                <a:ea typeface="+mn-ea"/>
                <a:cs typeface="+mn-cs"/>
              </a:rPr>
              <a:t>life such as environmental monitoring [1], agricultural</a:t>
            </a:r>
          </a:p>
          <a:p>
            <a:r>
              <a:rPr lang="en-US" sz="1200" b="0" i="0" u="none" strike="noStrike" kern="1200" baseline="0" dirty="0" smtClean="0">
                <a:solidFill>
                  <a:schemeClr val="tx1"/>
                </a:solidFill>
                <a:latin typeface="+mn-lt"/>
                <a:ea typeface="+mn-ea"/>
                <a:cs typeface="+mn-cs"/>
              </a:rPr>
              <a:t>applications, disaster management, regardless of the domain</a:t>
            </a:r>
          </a:p>
          <a:p>
            <a:r>
              <a:rPr lang="en-US" sz="1200" b="0" i="0" u="none" strike="noStrike" kern="1200" baseline="0" dirty="0" smtClean="0">
                <a:solidFill>
                  <a:schemeClr val="tx1"/>
                </a:solidFill>
                <a:latin typeface="+mn-lt"/>
                <a:ea typeface="+mn-ea"/>
                <a:cs typeface="+mn-cs"/>
              </a:rPr>
              <a:t>that they belong to, i.e., aerial, ground or underwater. The</a:t>
            </a:r>
          </a:p>
          <a:p>
            <a:r>
              <a:rPr lang="en-US" sz="1200" b="0" i="0" u="none" strike="noStrike" kern="1200" baseline="0" dirty="0" smtClean="0">
                <a:solidFill>
                  <a:schemeClr val="tx1"/>
                </a:solidFill>
                <a:latin typeface="+mn-lt"/>
                <a:ea typeface="+mn-ea"/>
                <a:cs typeface="+mn-cs"/>
              </a:rPr>
              <a:t>characteristics that made them so popular are their degree of</a:t>
            </a:r>
          </a:p>
          <a:p>
            <a:r>
              <a:rPr lang="en-US" sz="1200" b="0" i="0" u="none" strike="noStrike" kern="1200" baseline="0" dirty="0" smtClean="0">
                <a:solidFill>
                  <a:schemeClr val="tx1"/>
                </a:solidFill>
                <a:latin typeface="+mn-lt"/>
                <a:ea typeface="+mn-ea"/>
                <a:cs typeface="+mn-cs"/>
              </a:rPr>
              <a:t>autonomy, i.e., the ability to make decisions without human</a:t>
            </a:r>
          </a:p>
          <a:p>
            <a:r>
              <a:rPr lang="en-US" sz="1200" b="0" i="0" u="none" strike="noStrike" kern="1200" baseline="0" dirty="0" smtClean="0">
                <a:solidFill>
                  <a:schemeClr val="tx1"/>
                </a:solidFill>
                <a:latin typeface="+mn-lt"/>
                <a:ea typeface="+mn-ea"/>
                <a:cs typeface="+mn-cs"/>
              </a:rPr>
              <a:t>intervention, the endurance and the payload they can support.</a:t>
            </a:r>
          </a:p>
          <a:p>
            <a:r>
              <a:rPr lang="en-US" sz="1200" b="0" i="0" u="none" strike="noStrike" kern="1200" baseline="0" dirty="0" smtClean="0">
                <a:solidFill>
                  <a:schemeClr val="tx1"/>
                </a:solidFill>
                <a:latin typeface="+mn-lt"/>
                <a:ea typeface="+mn-ea"/>
                <a:cs typeface="+mn-cs"/>
              </a:rPr>
              <a:t>As drones become more advanced they present greater value</a:t>
            </a:r>
          </a:p>
          <a:p>
            <a:r>
              <a:rPr lang="en-US" sz="1200" b="0" i="0" u="none" strike="noStrike" kern="1200" baseline="0" dirty="0" smtClean="0">
                <a:solidFill>
                  <a:schemeClr val="tx1"/>
                </a:solidFill>
                <a:latin typeface="+mn-lt"/>
                <a:ea typeface="+mn-ea"/>
                <a:cs typeface="+mn-cs"/>
              </a:rPr>
              <a:t>for commercial business use especially in case of mobile</a:t>
            </a:r>
          </a:p>
          <a:p>
            <a:r>
              <a:rPr lang="en-US" sz="1200" b="0" i="0" u="none" strike="noStrike" kern="1200" baseline="0" dirty="0" smtClean="0">
                <a:solidFill>
                  <a:schemeClr val="tx1"/>
                </a:solidFill>
                <a:latin typeface="+mn-lt"/>
                <a:ea typeface="+mn-ea"/>
                <a:cs typeface="+mn-cs"/>
              </a:rPr>
              <a:t>security monitoring or supporting crisis management activities.</a:t>
            </a:r>
          </a:p>
        </p:txBody>
      </p:sp>
      <p:sp>
        <p:nvSpPr>
          <p:cNvPr id="4" name="Slide Number Placeholder 3"/>
          <p:cNvSpPr>
            <a:spLocks noGrp="1"/>
          </p:cNvSpPr>
          <p:nvPr>
            <p:ph type="sldNum" sz="quarter" idx="10"/>
          </p:nvPr>
        </p:nvSpPr>
        <p:spPr/>
        <p:txBody>
          <a:bodyPr/>
          <a:lstStyle/>
          <a:p>
            <a:fld id="{A309BE2F-D841-2E4B-AC75-CEF7944FA662}" type="slidenum">
              <a:rPr lang="en-US" smtClean="0"/>
              <a:t>3</a:t>
            </a:fld>
            <a:endParaRPr lang="en-US"/>
          </a:p>
        </p:txBody>
      </p:sp>
    </p:spTree>
    <p:extLst>
      <p:ext uri="{BB962C8B-B14F-4D97-AF65-F5344CB8AC3E}">
        <p14:creationId xmlns:p14="http://schemas.microsoft.com/office/powerpoint/2010/main" val="1209123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mission contains a sequence of way-points in an outdoor infrastructure which are being sent to UGV with specific control messages. These commands are produced by following the exponential distribution</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16</a:t>
            </a:fld>
            <a:endParaRPr lang="en-US"/>
          </a:p>
        </p:txBody>
      </p:sp>
    </p:spTree>
    <p:extLst>
      <p:ext uri="{BB962C8B-B14F-4D97-AF65-F5344CB8AC3E}">
        <p14:creationId xmlns:p14="http://schemas.microsoft.com/office/powerpoint/2010/main" val="15482368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However for values lower than $0.01$ the experiment can gain similar values. The chosen interval is the $[0,0.002]$. This is can be shown in Figure \ref{</a:t>
            </a:r>
            <a:r>
              <a:rPr lang="en-US" dirty="0" err="1" smtClean="0"/>
              <a:t>fig:D_t</a:t>
            </a:r>
            <a:r>
              <a:rPr lang="en-US" dirty="0" smtClean="0"/>
              <a:t>}, in which the function $D$ based on different values of $\alpha$ is compared. The changes of network based on SNR is presented in the same figure -the initial QNI values were multiplied by 100 in order to be readable.</a:t>
            </a:r>
            <a:endParaRPr lang="el-GR" dirty="0" smtClean="0"/>
          </a:p>
          <a:p>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17</a:t>
            </a:fld>
            <a:endParaRPr lang="en-US"/>
          </a:p>
        </p:txBody>
      </p:sp>
    </p:spTree>
    <p:extLst>
      <p:ext uri="{BB962C8B-B14F-4D97-AF65-F5344CB8AC3E}">
        <p14:creationId xmlns:p14="http://schemas.microsoft.com/office/powerpoint/2010/main" val="2039200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19</a:t>
            </a:fld>
            <a:endParaRPr lang="en-US"/>
          </a:p>
        </p:txBody>
      </p:sp>
    </p:spTree>
    <p:extLst>
      <p:ext uri="{BB962C8B-B14F-4D97-AF65-F5344CB8AC3E}">
        <p14:creationId xmlns:p14="http://schemas.microsoft.com/office/powerpoint/2010/main" val="2145492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 overview of the messages produced and consumed by the four different models. It is expected that "network-agnostic" models produce a great amount of exchanged models and especially in threshold model the messages are displaced due to the latency of queue. In case of OST models, producers and consumers have a more moderate and normal distribution of messages in time hence the messages are delivered even if the existence of network disconnections.</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20</a:t>
            </a:fld>
            <a:endParaRPr lang="en-US"/>
          </a:p>
        </p:txBody>
      </p:sp>
    </p:spTree>
    <p:extLst>
      <p:ext uri="{BB962C8B-B14F-4D97-AF65-F5344CB8AC3E}">
        <p14:creationId xmlns:p14="http://schemas.microsoft.com/office/powerpoint/2010/main" val="1130580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difference in each </a:t>
            </a:r>
            <a:r>
              <a:rPr lang="en-US" dirty="0" err="1" smtClean="0"/>
              <a:t>timestep</a:t>
            </a:r>
            <a:r>
              <a:rPr lang="en-US" dirty="0" smtClean="0"/>
              <a:t> of the messages produced and consumed by the two units is studied in the main cases, i.e. in the original case where no algorithm is implemented and in the case of the OST model. It should be noted that we have 3 main network disconnections in the </a:t>
            </a:r>
            <a:r>
              <a:rPr lang="en-US" dirty="0" err="1" smtClean="0"/>
              <a:t>timestep</a:t>
            </a:r>
            <a:r>
              <a:rPr lang="en-US" dirty="0" smtClean="0"/>
              <a:t> $t=600$, $t=1000$ and $t=1200$. Until $t=600$ the OST model, although it works in saturated network, the differences between the produced and consumed messages are zero. After the first disconnection it can be noticed a small shift of the messages paused and consumed in a later time</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21</a:t>
            </a:fld>
            <a:endParaRPr lang="en-US"/>
          </a:p>
        </p:txBody>
      </p:sp>
    </p:spTree>
    <p:extLst>
      <p:ext uri="{BB962C8B-B14F-4D97-AF65-F5344CB8AC3E}">
        <p14:creationId xmlns:p14="http://schemas.microsoft.com/office/powerpoint/2010/main" val="464142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One example is the use of </a:t>
            </a:r>
            <a:r>
              <a:rPr lang="en-US" sz="1200" b="0" i="0" u="none" strike="noStrike" kern="1200" baseline="0" dirty="0" err="1" smtClean="0">
                <a:solidFill>
                  <a:schemeClr val="tx1"/>
                </a:solidFill>
                <a:latin typeface="+mn-lt"/>
                <a:ea typeface="+mn-ea"/>
                <a:cs typeface="+mn-cs"/>
              </a:rPr>
              <a:t>umnanned</a:t>
            </a:r>
            <a:r>
              <a:rPr lang="en-US" sz="1200" b="0" i="0" u="none" strike="noStrike" kern="1200" baseline="0" dirty="0" smtClean="0">
                <a:solidFill>
                  <a:schemeClr val="tx1"/>
                </a:solidFill>
                <a:latin typeface="+mn-lt"/>
                <a:ea typeface="+mn-ea"/>
                <a:cs typeface="+mn-cs"/>
              </a:rPr>
              <a:t> flying device,</a:t>
            </a:r>
          </a:p>
          <a:p>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4</a:t>
            </a:fld>
            <a:endParaRPr lang="en-US"/>
          </a:p>
        </p:txBody>
      </p:sp>
    </p:spTree>
    <p:extLst>
      <p:ext uri="{BB962C8B-B14F-4D97-AF65-F5344CB8AC3E}">
        <p14:creationId xmlns:p14="http://schemas.microsoft.com/office/powerpoint/2010/main" val="209670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 mission is often described as a trajectory with specific way-points in which the </a:t>
            </a:r>
            <a:r>
              <a:rPr lang="en-US" sz="1200" b="0" i="0" u="none" strike="noStrike" kern="1200" baseline="0" dirty="0" err="1" smtClean="0">
                <a:solidFill>
                  <a:schemeClr val="tx1"/>
                </a:solidFill>
                <a:latin typeface="+mn-lt"/>
                <a:ea typeface="+mn-ea"/>
                <a:cs typeface="+mn-cs"/>
              </a:rPr>
              <a:t>UxV</a:t>
            </a:r>
            <a:r>
              <a:rPr lang="en-US" sz="1200" b="0" i="0" u="none" strike="noStrike" kern="1200" baseline="0" dirty="0" smtClean="0">
                <a:solidFill>
                  <a:schemeClr val="tx1"/>
                </a:solidFill>
                <a:latin typeface="+mn-lt"/>
                <a:ea typeface="+mn-ea"/>
                <a:cs typeface="+mn-cs"/>
              </a:rPr>
              <a:t> is ordered to approach and</a:t>
            </a:r>
          </a:p>
          <a:p>
            <a:r>
              <a:rPr lang="en-US" sz="1200" b="0" i="0" u="none" strike="noStrike" kern="1200" baseline="0" dirty="0" smtClean="0">
                <a:solidFill>
                  <a:schemeClr val="tx1"/>
                </a:solidFill>
                <a:latin typeface="+mn-lt"/>
                <a:ea typeface="+mn-ea"/>
                <a:cs typeface="+mn-cs"/>
              </a:rPr>
              <a:t>gather various measurements from sensors or images from Cameras</a:t>
            </a:r>
            <a:endParaRPr lang="el-GR"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A Ground Control Station (GCS) is the terrestrial system, which acts as a coordinator/master node at distance</a:t>
            </a:r>
          </a:p>
          <a:p>
            <a:r>
              <a:rPr lang="en-US" sz="1200" b="0" i="0" u="none" strike="noStrike" kern="1200" baseline="0" dirty="0" smtClean="0">
                <a:solidFill>
                  <a:schemeClr val="tx1"/>
                </a:solidFill>
                <a:latin typeface="+mn-lt"/>
                <a:ea typeface="+mn-ea"/>
                <a:cs typeface="+mn-cs"/>
              </a:rPr>
              <a:t>responsible for data acquisition and transmission. The communication between the </a:t>
            </a:r>
            <a:r>
              <a:rPr lang="en-US" sz="1200" b="0" i="0" u="none" strike="noStrike" kern="1200" baseline="0" dirty="0" err="1" smtClean="0">
                <a:solidFill>
                  <a:schemeClr val="tx1"/>
                </a:solidFill>
                <a:latin typeface="+mn-lt"/>
                <a:ea typeface="+mn-ea"/>
                <a:cs typeface="+mn-cs"/>
              </a:rPr>
              <a:t>UxV</a:t>
            </a:r>
            <a:r>
              <a:rPr lang="en-US" sz="1200" b="0" i="0" u="none" strike="noStrike" kern="1200" baseline="0" dirty="0" smtClean="0">
                <a:solidFill>
                  <a:schemeClr val="tx1"/>
                </a:solidFill>
                <a:latin typeface="+mn-lt"/>
                <a:ea typeface="+mn-ea"/>
                <a:cs typeface="+mn-cs"/>
              </a:rPr>
              <a:t> and the GCS is established via</a:t>
            </a:r>
          </a:p>
          <a:p>
            <a:r>
              <a:rPr lang="en-US" sz="1200" b="0" i="0" u="none" strike="noStrike" kern="1200" baseline="0" dirty="0" smtClean="0">
                <a:solidFill>
                  <a:schemeClr val="tx1"/>
                </a:solidFill>
                <a:latin typeface="+mn-lt"/>
                <a:ea typeface="+mn-ea"/>
                <a:cs typeface="+mn-cs"/>
              </a:rPr>
              <a:t>wireless communications. A mission is created by the users and, then, GCS is responsible for the successful execution</a:t>
            </a:r>
          </a:p>
          <a:p>
            <a:r>
              <a:rPr lang="en-US" sz="1200" b="0" i="0" u="none" strike="noStrike" kern="1200" baseline="0" dirty="0" smtClean="0">
                <a:solidFill>
                  <a:schemeClr val="tx1"/>
                </a:solidFill>
                <a:latin typeface="+mn-lt"/>
                <a:ea typeface="+mn-ea"/>
                <a:cs typeface="+mn-cs"/>
              </a:rPr>
              <a:t>of the mission autonomously.</a:t>
            </a: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GCS control messages shall be delivered with a high assurance of low or minimal time delay to enable real-time management, monitoring, control, and feedback loops. </a:t>
            </a:r>
            <a:r>
              <a:rPr lang="en-US" sz="1200" b="0" i="0" u="none" strike="noStrike" kern="1200" baseline="0" dirty="0" smtClean="0">
                <a:solidFill>
                  <a:schemeClr val="tx1"/>
                </a:solidFill>
                <a:latin typeface="+mn-lt"/>
                <a:ea typeface="+mn-ea"/>
                <a:cs typeface="+mn-cs"/>
              </a:rPr>
              <a:t>Enable real-time management, monitoring, control, and feedback loops. </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5</a:t>
            </a:fld>
            <a:endParaRPr lang="en-US"/>
          </a:p>
        </p:txBody>
      </p:sp>
    </p:spTree>
    <p:extLst>
      <p:ext uri="{BB962C8B-B14F-4D97-AF65-F5344CB8AC3E}">
        <p14:creationId xmlns:p14="http://schemas.microsoft.com/office/powerpoint/2010/main" val="1144499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quality of the network has high importance for the</a:t>
            </a:r>
            <a:r>
              <a:rPr lang="en-US" sz="1200" baseline="0" dirty="0" smtClean="0"/>
              <a:t> </a:t>
            </a:r>
            <a:r>
              <a:rPr lang="en-US" sz="1200" dirty="0" smtClean="0"/>
              <a:t>mission because significant commands or sensor values can be lost. We can assume that even if control feedback is</a:t>
            </a:r>
          </a:p>
          <a:p>
            <a:r>
              <a:rPr lang="en-US" sz="1200" dirty="0" smtClean="0"/>
              <a:t>in high priority, telemetry can be paused for short time</a:t>
            </a:r>
            <a:r>
              <a:rPr lang="en-US" sz="1200" baseline="0" dirty="0" smtClean="0"/>
              <a:t> </a:t>
            </a:r>
            <a:r>
              <a:rPr lang="en-US" sz="1200" dirty="0" smtClean="0"/>
              <a:t>in need of crisis. When the quality of network changes,</a:t>
            </a:r>
          </a:p>
          <a:p>
            <a:r>
              <a:rPr lang="en-US" sz="1200" dirty="0" err="1" smtClean="0"/>
              <a:t>UxV</a:t>
            </a:r>
            <a:r>
              <a:rPr lang="en-US" sz="1200" dirty="0" smtClean="0"/>
              <a:t>/GCS can decide on-line to act accordingly in order</a:t>
            </a:r>
            <a:r>
              <a:rPr lang="en-US" sz="1200" baseline="0" dirty="0" smtClean="0"/>
              <a:t> </a:t>
            </a:r>
            <a:r>
              <a:rPr lang="en-US" sz="1200" dirty="0" smtClean="0"/>
              <a:t>not to overload a saturated network.</a:t>
            </a:r>
          </a:p>
          <a:p>
            <a:endParaRPr lang="en-US" sz="1200" dirty="0" smtClean="0"/>
          </a:p>
          <a:p>
            <a:r>
              <a:rPr lang="en-US" sz="1200" dirty="0" smtClean="0"/>
              <a:t>Network is important </a:t>
            </a:r>
            <a:endParaRPr lang="en-US" sz="1100" dirty="0" smtClean="0"/>
          </a:p>
        </p:txBody>
      </p:sp>
      <p:sp>
        <p:nvSpPr>
          <p:cNvPr id="4" name="Slide Number Placeholder 3"/>
          <p:cNvSpPr>
            <a:spLocks noGrp="1"/>
          </p:cNvSpPr>
          <p:nvPr>
            <p:ph type="sldNum" sz="quarter" idx="10"/>
          </p:nvPr>
        </p:nvSpPr>
        <p:spPr/>
        <p:txBody>
          <a:bodyPr/>
          <a:lstStyle/>
          <a:p>
            <a:fld id="{A309BE2F-D841-2E4B-AC75-CEF7944FA662}" type="slidenum">
              <a:rPr lang="en-US" smtClean="0"/>
              <a:t>6</a:t>
            </a:fld>
            <a:endParaRPr lang="en-US"/>
          </a:p>
        </p:txBody>
      </p:sp>
    </p:spTree>
    <p:extLst>
      <p:ext uri="{BB962C8B-B14F-4D97-AF65-F5344CB8AC3E}">
        <p14:creationId xmlns:p14="http://schemas.microsoft.com/office/powerpoint/2010/main" val="208079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A309BE2F-D841-2E4B-AC75-CEF7944FA662}" type="slidenum">
              <a:rPr lang="en-US" smtClean="0"/>
              <a:t>7</a:t>
            </a:fld>
            <a:endParaRPr lang="en-US"/>
          </a:p>
        </p:txBody>
      </p:sp>
    </p:spTree>
    <p:extLst>
      <p:ext uri="{BB962C8B-B14F-4D97-AF65-F5344CB8AC3E}">
        <p14:creationId xmlns:p14="http://schemas.microsoft.com/office/powerpoint/2010/main" val="183807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Change-point detection has its origins almost sixty years</a:t>
            </a:r>
          </a:p>
          <a:p>
            <a:r>
              <a:rPr lang="en-US" sz="1200" b="0" i="0" u="none" strike="noStrike" kern="1200" baseline="0" dirty="0" smtClean="0">
                <a:solidFill>
                  <a:schemeClr val="tx1"/>
                </a:solidFill>
                <a:latin typeface="+mn-lt"/>
                <a:ea typeface="+mn-ea"/>
                <a:cs typeface="+mn-cs"/>
              </a:rPr>
              <a:t>ago in the work of Page [14], </a:t>
            </a:r>
            <a:r>
              <a:rPr lang="en-US" sz="1200" b="0" i="0" u="none" strike="noStrike" kern="1200" baseline="0" dirty="0" err="1" smtClean="0">
                <a:solidFill>
                  <a:schemeClr val="tx1"/>
                </a:solidFill>
                <a:latin typeface="+mn-lt"/>
                <a:ea typeface="+mn-ea"/>
                <a:cs typeface="+mn-cs"/>
              </a:rPr>
              <a:t>Shiryayev</a:t>
            </a:r>
            <a:r>
              <a:rPr lang="en-US" sz="1200" b="0" i="0" u="none" strike="noStrike" kern="1200" baseline="0" dirty="0" smtClean="0">
                <a:solidFill>
                  <a:schemeClr val="tx1"/>
                </a:solidFill>
                <a:latin typeface="+mn-lt"/>
                <a:ea typeface="+mn-ea"/>
                <a:cs typeface="+mn-cs"/>
              </a:rPr>
              <a:t> [15], and </a:t>
            </a:r>
            <a:r>
              <a:rPr lang="en-US" sz="1200" b="0" i="0" u="none" strike="noStrike" kern="1200" baseline="0" dirty="0" err="1" smtClean="0">
                <a:solidFill>
                  <a:schemeClr val="tx1"/>
                </a:solidFill>
                <a:latin typeface="+mn-lt"/>
                <a:ea typeface="+mn-ea"/>
                <a:cs typeface="+mn-cs"/>
              </a:rPr>
              <a:t>Lorden</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[16], who focused on sequential detection of a change-point</a:t>
            </a:r>
          </a:p>
          <a:p>
            <a:r>
              <a:rPr lang="en-US" sz="1200" b="0" i="0" u="none" strike="noStrike" kern="1200" baseline="0" dirty="0" smtClean="0">
                <a:solidFill>
                  <a:schemeClr val="tx1"/>
                </a:solidFill>
                <a:latin typeface="+mn-lt"/>
                <a:ea typeface="+mn-ea"/>
                <a:cs typeface="+mn-cs"/>
              </a:rPr>
              <a:t>in an observed stochastic process. The stochastic process was</a:t>
            </a:r>
          </a:p>
          <a:p>
            <a:r>
              <a:rPr lang="en-US" sz="1200" b="0" i="0" u="none" strike="noStrike" kern="1200" baseline="0" dirty="0" smtClean="0">
                <a:solidFill>
                  <a:schemeClr val="tx1"/>
                </a:solidFill>
                <a:latin typeface="+mn-lt"/>
                <a:ea typeface="+mn-ea"/>
                <a:cs typeface="+mn-cs"/>
              </a:rPr>
              <a:t>typically a model for the measured quality of a continuous</a:t>
            </a:r>
          </a:p>
          <a:p>
            <a:r>
              <a:rPr lang="en-US" sz="1200" b="0" i="0" u="none" strike="noStrike" kern="1200" baseline="0" dirty="0" smtClean="0">
                <a:solidFill>
                  <a:schemeClr val="tx1"/>
                </a:solidFill>
                <a:latin typeface="+mn-lt"/>
                <a:ea typeface="+mn-ea"/>
                <a:cs typeface="+mn-cs"/>
              </a:rPr>
              <a:t>production process, and the change-point indicated a deterioration</a:t>
            </a:r>
          </a:p>
          <a:p>
            <a:r>
              <a:rPr lang="en-US" sz="1200" b="0" i="0" u="none" strike="noStrike" kern="1200" baseline="0" dirty="0" smtClean="0">
                <a:solidFill>
                  <a:schemeClr val="tx1"/>
                </a:solidFill>
                <a:latin typeface="+mn-lt"/>
                <a:ea typeface="+mn-ea"/>
                <a:cs typeface="+mn-cs"/>
              </a:rPr>
              <a:t>in quality that must be detected and corrected</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9</a:t>
            </a:fld>
            <a:endParaRPr lang="en-US"/>
          </a:p>
        </p:txBody>
      </p:sp>
    </p:spTree>
    <p:extLst>
      <p:ext uri="{BB962C8B-B14F-4D97-AF65-F5344CB8AC3E}">
        <p14:creationId xmlns:p14="http://schemas.microsoft.com/office/powerpoint/2010/main" val="1831484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smtClean="0"/>
          </a:p>
          <a:p>
            <a:pPr marL="0" indent="0">
              <a:buNone/>
            </a:pPr>
            <a:r>
              <a:rPr lang="en-US" dirty="0" smtClean="0"/>
              <a:t> is derived by the normalization of two important network metrics: the SNR and Quality Indicator. Quality indicator is exported by an access point in scale [0,100] and depends on on the level of contention or interference, like the bit or frame error rate, or other hardware metric. </a:t>
            </a:r>
          </a:p>
          <a:p>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10</a:t>
            </a:fld>
            <a:endParaRPr lang="en-US"/>
          </a:p>
        </p:txBody>
      </p:sp>
    </p:spTree>
    <p:extLst>
      <p:ext uri="{BB962C8B-B14F-4D97-AF65-F5344CB8AC3E}">
        <p14:creationId xmlns:p14="http://schemas.microsoft.com/office/powerpoint/2010/main" val="631312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possible states of our analysis are (a) good SNR - good Quality, (b) good SNR - poor Quality, (c) poor SNR - good Quality, and (d) poor SNR - poor Quality. As shown in Figure \ref{fig:SATD1}, our problem can be defined as binary in which the 'good SNR - poor Quality' and 'poor SNR - good Quality' states are not dominant and can be considered as a subset of ' poor SNR - poor Quality' state. Therefore the change detection problem is approached by Page's \cite{page54} introduced method of cumulative sum change detection algorithm with among two states $f_{0}$ and $f_{1}$.</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11</a:t>
            </a:fld>
            <a:endParaRPr lang="en-US"/>
          </a:p>
        </p:txBody>
      </p:sp>
    </p:spTree>
    <p:extLst>
      <p:ext uri="{BB962C8B-B14F-4D97-AF65-F5344CB8AC3E}">
        <p14:creationId xmlns:p14="http://schemas.microsoft.com/office/powerpoint/2010/main" val="45373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The chosen method returns the model fitting of all the</a:t>
            </a:r>
          </a:p>
          <a:p>
            <a:r>
              <a:rPr lang="en-US" sz="1200" b="0" i="0" u="none" strike="noStrike" kern="1200" baseline="0" dirty="0" smtClean="0">
                <a:solidFill>
                  <a:schemeClr val="tx1"/>
                </a:solidFill>
                <a:latin typeface="+mn-lt"/>
                <a:ea typeface="+mn-ea"/>
                <a:cs typeface="+mn-cs"/>
              </a:rPr>
              <a:t>parametric probability distributions to the SNR and compare</a:t>
            </a:r>
          </a:p>
          <a:p>
            <a:r>
              <a:rPr lang="en-US" sz="1200" b="0" i="0" u="none" strike="noStrike" kern="1200" baseline="0" dirty="0" smtClean="0">
                <a:solidFill>
                  <a:schemeClr val="tx1"/>
                </a:solidFill>
                <a:latin typeface="+mn-lt"/>
                <a:ea typeface="+mn-ea"/>
                <a:cs typeface="+mn-cs"/>
              </a:rPr>
              <a:t>them graphically as shown in Figure 2a for f0  and Figure 2b</a:t>
            </a:r>
          </a:p>
          <a:p>
            <a:r>
              <a:rPr lang="da-DK" sz="1200" b="0" i="0" u="none" strike="noStrike" kern="1200" baseline="0" dirty="0" smtClean="0">
                <a:solidFill>
                  <a:schemeClr val="tx1"/>
                </a:solidFill>
                <a:latin typeface="+mn-lt"/>
                <a:ea typeface="+mn-ea"/>
                <a:cs typeface="+mn-cs"/>
              </a:rPr>
              <a:t>for f1 .</a:t>
            </a:r>
          </a:p>
          <a:p>
            <a:r>
              <a:rPr lang="da-DK" sz="1200" b="0" i="0" u="none" strike="noStrike" kern="1200" baseline="0" dirty="0" err="1" smtClean="0">
                <a:solidFill>
                  <a:schemeClr val="tx1"/>
                </a:solidFill>
                <a:latin typeface="+mn-lt"/>
                <a:ea typeface="+mn-ea"/>
                <a:cs typeface="+mn-cs"/>
              </a:rPr>
              <a:t>Based</a:t>
            </a:r>
            <a:r>
              <a:rPr lang="da-DK" sz="1200" b="0" i="0" u="none" strike="noStrike" kern="1200" baseline="0" dirty="0" smtClean="0">
                <a:solidFill>
                  <a:schemeClr val="tx1"/>
                </a:solidFill>
                <a:latin typeface="+mn-lt"/>
                <a:ea typeface="+mn-ea"/>
                <a:cs typeface="+mn-cs"/>
              </a:rPr>
              <a:t> on </a:t>
            </a:r>
            <a:r>
              <a:rPr lang="da-DK" sz="1200" b="0" i="0" u="none" strike="noStrike" kern="1200" baseline="0" dirty="0" err="1" smtClean="0">
                <a:solidFill>
                  <a:schemeClr val="tx1"/>
                </a:solidFill>
                <a:latin typeface="+mn-lt"/>
                <a:ea typeface="+mn-ea"/>
                <a:cs typeface="+mn-cs"/>
              </a:rPr>
              <a:t>these</a:t>
            </a:r>
            <a:r>
              <a:rPr lang="da-DK" sz="1200" b="0" i="0" u="none" strike="noStrike" kern="1200" baseline="0" dirty="0" smtClean="0">
                <a:solidFill>
                  <a:schemeClr val="tx1"/>
                </a:solidFill>
                <a:latin typeface="+mn-lt"/>
                <a:ea typeface="+mn-ea"/>
                <a:cs typeface="+mn-cs"/>
              </a:rPr>
              <a:t> observations, </a:t>
            </a:r>
            <a:r>
              <a:rPr lang="da-DK" sz="1200" b="0" i="0" u="none" strike="noStrike" kern="1200" baseline="0" dirty="0" err="1" smtClean="0">
                <a:solidFill>
                  <a:schemeClr val="tx1"/>
                </a:solidFill>
                <a:latin typeface="+mn-lt"/>
                <a:ea typeface="+mn-ea"/>
                <a:cs typeface="+mn-cs"/>
              </a:rPr>
              <a:t>we</a:t>
            </a:r>
            <a:r>
              <a:rPr lang="da-DK" sz="1200" b="0" i="0" u="none" strike="noStrike" kern="1200" baseline="0" dirty="0" smtClean="0">
                <a:solidFill>
                  <a:schemeClr val="tx1"/>
                </a:solidFill>
                <a:latin typeface="+mn-lt"/>
                <a:ea typeface="+mn-ea"/>
                <a:cs typeface="+mn-cs"/>
              </a:rPr>
              <a:t> model f0  and f1  </a:t>
            </a:r>
            <a:r>
              <a:rPr lang="da-DK" sz="1200" b="0" i="0" u="none" strike="noStrike" kern="1200" baseline="0" dirty="0" err="1" smtClean="0">
                <a:solidFill>
                  <a:schemeClr val="tx1"/>
                </a:solidFill>
                <a:latin typeface="+mn-lt"/>
                <a:ea typeface="+mn-ea"/>
                <a:cs typeface="+mn-cs"/>
              </a:rPr>
              <a:t>through</a:t>
            </a:r>
            <a:endParaRPr lang="da-DK" sz="1200" b="0" i="0" u="none" strike="noStrike" kern="1200" baseline="0" dirty="0" smtClean="0">
              <a:solidFill>
                <a:schemeClr val="tx1"/>
              </a:solidFill>
              <a:latin typeface="+mn-lt"/>
              <a:ea typeface="+mn-ea"/>
              <a:cs typeface="+mn-cs"/>
            </a:endParaRPr>
          </a:p>
          <a:p>
            <a:r>
              <a:rPr lang="da-DK" sz="1200" b="0" i="0" u="none" strike="noStrike" kern="1200" baseline="0" dirty="0" smtClean="0">
                <a:solidFill>
                  <a:schemeClr val="tx1"/>
                </a:solidFill>
                <a:latin typeface="+mn-lt"/>
                <a:ea typeface="+mn-ea"/>
                <a:cs typeface="+mn-cs"/>
              </a:rPr>
              <a:t>the Normal distribution.</a:t>
            </a:r>
            <a:endParaRPr lang="en-US" dirty="0"/>
          </a:p>
        </p:txBody>
      </p:sp>
      <p:sp>
        <p:nvSpPr>
          <p:cNvPr id="4" name="Slide Number Placeholder 3"/>
          <p:cNvSpPr>
            <a:spLocks noGrp="1"/>
          </p:cNvSpPr>
          <p:nvPr>
            <p:ph type="sldNum" sz="quarter" idx="10"/>
          </p:nvPr>
        </p:nvSpPr>
        <p:spPr/>
        <p:txBody>
          <a:bodyPr/>
          <a:lstStyle/>
          <a:p>
            <a:fld id="{A309BE2F-D841-2E4B-AC75-CEF7944FA662}" type="slidenum">
              <a:rPr lang="en-US" smtClean="0"/>
              <a:t>12</a:t>
            </a:fld>
            <a:endParaRPr lang="en-US"/>
          </a:p>
        </p:txBody>
      </p:sp>
    </p:spTree>
    <p:extLst>
      <p:ext uri="{BB962C8B-B14F-4D97-AF65-F5344CB8AC3E}">
        <p14:creationId xmlns:p14="http://schemas.microsoft.com/office/powerpoint/2010/main" val="86601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526F0F3-3C53-41BC-8FFD-0BFB6DD91672}" type="datetimeFigureOut">
              <a:rPr lang="el-GR" smtClean="0"/>
              <a:t>21/10/2018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23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0F3-3C53-41BC-8FFD-0BFB6DD91672}" type="datetimeFigureOut">
              <a:rPr lang="el-GR" smtClean="0"/>
              <a:t>21/10/2018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68587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0F3-3C53-41BC-8FFD-0BFB6DD91672}" type="datetimeFigureOut">
              <a:rPr lang="el-GR" smtClean="0"/>
              <a:t>21/10/2018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184015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526F0F3-3C53-41BC-8FFD-0BFB6DD91672}" type="datetimeFigureOut">
              <a:rPr lang="el-GR" smtClean="0"/>
              <a:t>21/10/2018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7510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526F0F3-3C53-41BC-8FFD-0BFB6DD91672}" type="datetimeFigureOut">
              <a:rPr lang="el-GR" smtClean="0"/>
              <a:t>21/10/2018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90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526F0F3-3C53-41BC-8FFD-0BFB6DD91672}" type="datetimeFigureOut">
              <a:rPr lang="el-GR" smtClean="0"/>
              <a:t>21/10/2018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60402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526F0F3-3C53-41BC-8FFD-0BFB6DD91672}" type="datetimeFigureOut">
              <a:rPr lang="el-GR" smtClean="0"/>
              <a:t>21/10/2018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95943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526F0F3-3C53-41BC-8FFD-0BFB6DD91672}" type="datetimeFigureOut">
              <a:rPr lang="el-GR" smtClean="0"/>
              <a:t>21/10/2018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18718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26F0F3-3C53-41BC-8FFD-0BFB6DD91672}" type="datetimeFigureOut">
              <a:rPr lang="el-GR" smtClean="0"/>
              <a:t>21/10/2018</a:t>
            </a:fld>
            <a:endParaRPr lang="el-G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05713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26F0F3-3C53-41BC-8FFD-0BFB6DD91672}" type="datetimeFigureOut">
              <a:rPr lang="el-GR" smtClean="0"/>
              <a:t>21/10/2018</a:t>
            </a:fld>
            <a:endParaRPr lang="el-G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l-G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297284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5" name="Date Placeholder 4"/>
          <p:cNvSpPr>
            <a:spLocks noGrp="1"/>
          </p:cNvSpPr>
          <p:nvPr>
            <p:ph type="dt" sz="half" idx="10"/>
          </p:nvPr>
        </p:nvSpPr>
        <p:spPr/>
        <p:txBody>
          <a:bodyPr/>
          <a:lstStyle/>
          <a:p>
            <a:fld id="{8526F0F3-3C53-41BC-8FFD-0BFB6DD91672}" type="datetimeFigureOut">
              <a:rPr lang="el-GR" smtClean="0"/>
              <a:t>21/10/2018</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667493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26F0F3-3C53-41BC-8FFD-0BFB6DD91672}" type="datetimeFigureOut">
              <a:rPr lang="el-GR" smtClean="0"/>
              <a:t>21/10/2018</a:t>
            </a:fld>
            <a:endParaRPr lang="el-G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l-G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1D45B6D-1AE9-4C4D-AC38-C455C96DF37A}" type="slidenum">
              <a:rPr lang="el-GR" smtClean="0"/>
              <a:t>‹#›</a:t>
            </a:fld>
            <a:endParaRPr lang="el-G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955533"/>
      </p:ext>
    </p:extLst>
  </p:cSld>
  <p:clrMap bg1="lt1" tx1="dk1" bg2="lt2" tx2="dk2" accent1="accent1" accent2="accent2" accent3="accent3" accent4="accent4" accent5="accent5" accent6="accent6" hlink="hlink" folHlink="folHlink"/>
  <p:sldLayoutIdLst>
    <p:sldLayoutId id="2147484238" r:id="rId1"/>
    <p:sldLayoutId id="2147484239" r:id="rId2"/>
    <p:sldLayoutId id="2147484240" r:id="rId3"/>
    <p:sldLayoutId id="2147484241" r:id="rId4"/>
    <p:sldLayoutId id="2147484242" r:id="rId5"/>
    <p:sldLayoutId id="2147484243" r:id="rId6"/>
    <p:sldLayoutId id="2147484244" r:id="rId7"/>
    <p:sldLayoutId id="2147484245" r:id="rId8"/>
    <p:sldLayoutId id="2147484246" r:id="rId9"/>
    <p:sldLayoutId id="2147484247" r:id="rId10"/>
    <p:sldLayoutId id="21474842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doi.acm.org/10.1145/2629330"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14.tiff"/><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2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png"/><Relationship Id="rId7" Type="http://schemas.openxmlformats.org/officeDocument/2006/relationships/image" Target="../media/image5.jpeg"/><Relationship Id="rId12"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diagramColors" Target="../diagrams/colors1.xml"/><Relationship Id="rId5" Type="http://schemas.openxmlformats.org/officeDocument/2006/relationships/image" Target="../media/image3.jpeg"/><Relationship Id="rId10"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82903" y="327631"/>
            <a:ext cx="10044023" cy="2991066"/>
          </a:xfrm>
        </p:spPr>
        <p:txBody>
          <a:bodyPr vert="horz" lIns="91440" tIns="45720" rIns="91440" bIns="45720" rtlCol="0" anchor="b">
            <a:noAutofit/>
          </a:bodyPr>
          <a:lstStyle/>
          <a:p>
            <a:pPr algn="ctr"/>
            <a:r>
              <a:rPr lang="el-GR" sz="6600" dirty="0" err="1">
                <a:latin typeface="Corbel"/>
              </a:rPr>
              <a:t>Time-Optimized</a:t>
            </a:r>
            <a:r>
              <a:rPr lang="el-GR" sz="6600" dirty="0">
                <a:latin typeface="Corbel"/>
              </a:rPr>
              <a:t> </a:t>
            </a:r>
            <a:r>
              <a:rPr lang="el-GR" sz="6600" dirty="0" err="1">
                <a:latin typeface="Corbel"/>
              </a:rPr>
              <a:t>Contextual</a:t>
            </a:r>
            <a:r>
              <a:rPr lang="el-GR" sz="6600" dirty="0">
                <a:latin typeface="Corbel"/>
              </a:rPr>
              <a:t> Information </a:t>
            </a:r>
            <a:r>
              <a:rPr lang="el-GR" sz="6600" dirty="0" err="1">
                <a:latin typeface="Corbel"/>
              </a:rPr>
              <a:t>Flow</a:t>
            </a:r>
            <a:r>
              <a:rPr lang="el-GR" sz="6600" dirty="0">
                <a:latin typeface="Corbel"/>
              </a:rPr>
              <a:t> on </a:t>
            </a:r>
            <a:r>
              <a:rPr lang="el-GR" sz="6600" dirty="0" err="1">
                <a:latin typeface="Corbel"/>
              </a:rPr>
              <a:t>Unmanned</a:t>
            </a:r>
            <a:r>
              <a:rPr lang="el-GR" sz="6600" dirty="0">
                <a:latin typeface="Corbel"/>
              </a:rPr>
              <a:t> </a:t>
            </a:r>
            <a:r>
              <a:rPr lang="el-GR" sz="6600" dirty="0" err="1">
                <a:latin typeface="Corbel"/>
              </a:rPr>
              <a:t>Vehicles</a:t>
            </a:r>
            <a:endParaRPr lang="el-GR" sz="6600" dirty="0">
              <a:latin typeface="Corbel"/>
            </a:endParaRPr>
          </a:p>
        </p:txBody>
      </p:sp>
      <p:sp>
        <p:nvSpPr>
          <p:cNvPr id="3" name="Υπότιτλος 2"/>
          <p:cNvSpPr>
            <a:spLocks noGrp="1"/>
          </p:cNvSpPr>
          <p:nvPr>
            <p:ph type="subTitle" idx="1"/>
          </p:nvPr>
        </p:nvSpPr>
        <p:spPr>
          <a:xfrm>
            <a:off x="1085674" y="3650489"/>
            <a:ext cx="10058400" cy="1143000"/>
          </a:xfrm>
        </p:spPr>
        <p:txBody>
          <a:bodyPr/>
          <a:lstStyle/>
          <a:p>
            <a:pPr algn="ctr"/>
            <a:r>
              <a:rPr lang="el-GR" b="1" dirty="0">
                <a:latin typeface="Corbel"/>
              </a:rPr>
              <a:t>K. </a:t>
            </a:r>
            <a:r>
              <a:rPr lang="el-GR" b="1" dirty="0" err="1">
                <a:latin typeface="Corbel"/>
              </a:rPr>
              <a:t>PanagidI</a:t>
            </a:r>
            <a:r>
              <a:rPr lang="el-GR" dirty="0">
                <a:latin typeface="Corbel"/>
              </a:rPr>
              <a:t>, I. </a:t>
            </a:r>
            <a:r>
              <a:rPr lang="el-GR" dirty="0" err="1">
                <a:latin typeface="Corbel"/>
              </a:rPr>
              <a:t>Galanis</a:t>
            </a:r>
            <a:r>
              <a:rPr lang="el-GR" dirty="0">
                <a:latin typeface="Corbel"/>
              </a:rPr>
              <a:t>, C. </a:t>
            </a:r>
            <a:r>
              <a:rPr lang="el-GR" dirty="0" err="1">
                <a:latin typeface="Corbel"/>
              </a:rPr>
              <a:t>Anagnostopoulos</a:t>
            </a:r>
            <a:r>
              <a:rPr lang="el-GR" dirty="0">
                <a:latin typeface="Corbel"/>
              </a:rPr>
              <a:t> and S. </a:t>
            </a:r>
            <a:r>
              <a:rPr lang="el-GR" dirty="0" err="1">
                <a:latin typeface="Corbel"/>
              </a:rPr>
              <a:t>Hadjiefthymiades</a:t>
            </a:r>
          </a:p>
        </p:txBody>
      </p:sp>
      <p:pic>
        <p:nvPicPr>
          <p:cNvPr id="7" name="Εικόνα 7">
            <a:extLst>
              <a:ext uri="{FF2B5EF4-FFF2-40B4-BE49-F238E27FC236}">
                <a16:creationId xmlns="" xmlns:a16="http://schemas.microsoft.com/office/drawing/2014/main" id="{4223F4D0-3EFD-4DB2-86A0-9EF8ABEF2C42}"/>
              </a:ext>
            </a:extLst>
          </p:cNvPr>
          <p:cNvPicPr>
            <a:picLocks noChangeAspect="1"/>
          </p:cNvPicPr>
          <p:nvPr/>
        </p:nvPicPr>
        <p:blipFill>
          <a:blip r:embed="rId2"/>
          <a:stretch>
            <a:fillRect/>
          </a:stretch>
        </p:blipFill>
        <p:spPr>
          <a:xfrm>
            <a:off x="10032661" y="218396"/>
            <a:ext cx="1858904" cy="545840"/>
          </a:xfrm>
          <a:prstGeom prst="rect">
            <a:avLst/>
          </a:prstGeom>
        </p:spPr>
      </p:pic>
      <p:pic>
        <p:nvPicPr>
          <p:cNvPr id="9" name="Εικόνα 9">
            <a:extLst>
              <a:ext uri="{FF2B5EF4-FFF2-40B4-BE49-F238E27FC236}">
                <a16:creationId xmlns="" xmlns:a16="http://schemas.microsoft.com/office/drawing/2014/main" id="{4B8DDC68-C5CF-4852-A2A1-E16B6289B83C}"/>
              </a:ext>
            </a:extLst>
          </p:cNvPr>
          <p:cNvPicPr>
            <a:picLocks noChangeAspect="1"/>
          </p:cNvPicPr>
          <p:nvPr/>
        </p:nvPicPr>
        <p:blipFill>
          <a:blip r:embed="rId3"/>
          <a:stretch>
            <a:fillRect/>
          </a:stretch>
        </p:blipFill>
        <p:spPr>
          <a:xfrm>
            <a:off x="57120" y="73378"/>
            <a:ext cx="384353" cy="605838"/>
          </a:xfrm>
          <a:prstGeom prst="rect">
            <a:avLst/>
          </a:prstGeom>
        </p:spPr>
      </p:pic>
      <p:sp>
        <p:nvSpPr>
          <p:cNvPr id="11" name="TextBox 10">
            <a:extLst>
              <a:ext uri="{FF2B5EF4-FFF2-40B4-BE49-F238E27FC236}">
                <a16:creationId xmlns="" xmlns:a16="http://schemas.microsoft.com/office/drawing/2014/main" id="{AF0D4882-4807-4490-8B32-AB3FCEFC308D}"/>
              </a:ext>
            </a:extLst>
          </p:cNvPr>
          <p:cNvSpPr txBox="1"/>
          <p:nvPr/>
        </p:nvSpPr>
        <p:spPr>
          <a:xfrm>
            <a:off x="1473059" y="4557374"/>
            <a:ext cx="8927629" cy="120032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err="1">
                <a:latin typeface="Helvetica Neue"/>
              </a:rPr>
              <a:t>WiMob</a:t>
            </a:r>
            <a:r>
              <a:rPr lang="en-US" sz="2400" dirty="0">
                <a:latin typeface="Helvetica Neue"/>
              </a:rPr>
              <a:t> 2018</a:t>
            </a:r>
            <a:endParaRPr lang="el-GR">
              <a:cs typeface="Calibri"/>
            </a:endParaRPr>
          </a:p>
          <a:p>
            <a:pPr algn="ctr"/>
            <a:r>
              <a:rPr lang="en-US" sz="2400" dirty="0">
                <a:latin typeface="Helvetica Neue"/>
              </a:rPr>
              <a:t>The 14th International Conference on Wireless and Mobile Computing, Networking and Communications.</a:t>
            </a:r>
          </a:p>
        </p:txBody>
      </p:sp>
    </p:spTree>
    <p:extLst>
      <p:ext uri="{BB962C8B-B14F-4D97-AF65-F5344CB8AC3E}">
        <p14:creationId xmlns:p14="http://schemas.microsoft.com/office/powerpoint/2010/main" val="232512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863072" cy="1450757"/>
          </a:xfrm>
        </p:spPr>
        <p:txBody>
          <a:bodyPr/>
          <a:lstStyle/>
          <a:p>
            <a:r>
              <a:rPr lang="en-US" dirty="0"/>
              <a:t>Quality Network Indicator </a:t>
            </a:r>
            <a:r>
              <a:rPr lang="en-US" dirty="0" smtClean="0"/>
              <a:t>-QNI (1/3) </a:t>
            </a:r>
            <a:endParaRPr lang="en-US" dirty="0"/>
          </a:p>
        </p:txBody>
      </p:sp>
      <p:sp>
        <p:nvSpPr>
          <p:cNvPr id="3" name="Content Placeholder 2"/>
          <p:cNvSpPr>
            <a:spLocks noGrp="1"/>
          </p:cNvSpPr>
          <p:nvPr>
            <p:ph idx="1"/>
          </p:nvPr>
        </p:nvSpPr>
        <p:spPr/>
        <p:txBody>
          <a:bodyPr/>
          <a:lstStyle/>
          <a:p>
            <a:pPr>
              <a:buFont typeface="Arial" charset="0"/>
              <a:buChar char="•"/>
            </a:pPr>
            <a:r>
              <a:rPr lang="en-US" sz="2800" dirty="0" smtClean="0"/>
              <a:t>Quality Network Indicator - normalization</a:t>
            </a:r>
          </a:p>
          <a:p>
            <a:pPr lvl="1">
              <a:buFont typeface="Arial" charset="0"/>
              <a:buChar char="•"/>
            </a:pPr>
            <a:r>
              <a:rPr lang="en-US" sz="2800" dirty="0"/>
              <a:t>the SNR </a:t>
            </a:r>
            <a:endParaRPr lang="en-US" sz="2800" dirty="0" smtClean="0"/>
          </a:p>
          <a:p>
            <a:pPr lvl="1">
              <a:buFont typeface="Arial" charset="0"/>
              <a:buChar char="•"/>
            </a:pPr>
            <a:r>
              <a:rPr lang="en-US" sz="2800" dirty="0" smtClean="0"/>
              <a:t>Quality Indicator</a:t>
            </a:r>
            <a:endParaRPr lang="en-US" sz="2800" dirty="0"/>
          </a:p>
          <a:p>
            <a:pPr lvl="1">
              <a:buFont typeface="Arial" charset="0"/>
              <a:buChar char="•"/>
            </a:pPr>
            <a:endParaRPr lang="en-US" sz="2800" dirty="0" smtClean="0"/>
          </a:p>
          <a:p>
            <a:pPr marL="0" indent="0">
              <a:buNone/>
            </a:pPr>
            <a:endParaRPr lang="en-US" dirty="0"/>
          </a:p>
          <a:p>
            <a:pPr marL="0" indent="0">
              <a:buNone/>
            </a:pPr>
            <a:endParaRPr lang="en-US" dirty="0"/>
          </a:p>
        </p:txBody>
      </p:sp>
      <p:pic>
        <p:nvPicPr>
          <p:cNvPr id="5" name="Picture 4"/>
          <p:cNvPicPr>
            <a:picLocks noChangeAspect="1"/>
          </p:cNvPicPr>
          <p:nvPr/>
        </p:nvPicPr>
        <p:blipFill rotWithShape="1">
          <a:blip r:embed="rId3"/>
          <a:srcRect r="10136"/>
          <a:stretch/>
        </p:blipFill>
        <p:spPr>
          <a:xfrm>
            <a:off x="1289304" y="3578453"/>
            <a:ext cx="9637776" cy="791025"/>
          </a:xfrm>
          <a:prstGeom prst="rect">
            <a:avLst/>
          </a:prstGeom>
        </p:spPr>
      </p:pic>
      <p:pic>
        <p:nvPicPr>
          <p:cNvPr id="6"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4"/>
          <a:stretch>
            <a:fillRect/>
          </a:stretch>
        </p:blipFill>
        <p:spPr>
          <a:xfrm>
            <a:off x="9902377" y="188575"/>
            <a:ext cx="1858904" cy="545840"/>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5"/>
          <a:stretch>
            <a:fillRect/>
          </a:stretch>
        </p:blipFill>
        <p:spPr>
          <a:xfrm>
            <a:off x="38305" y="73378"/>
            <a:ext cx="384353" cy="605838"/>
          </a:xfrm>
          <a:prstGeom prst="rect">
            <a:avLst/>
          </a:prstGeom>
        </p:spPr>
      </p:pic>
    </p:spTree>
    <p:extLst>
      <p:ext uri="{BB962C8B-B14F-4D97-AF65-F5344CB8AC3E}">
        <p14:creationId xmlns:p14="http://schemas.microsoft.com/office/powerpoint/2010/main" val="1363463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Εικόνα 13" descr="Εικόνα που περιέχει κείμενο, σταυρόλεξο&#10;&#10;Η περιγραφή δημιουργήθηκε με πολύ υψηλή αξιοπιστία">
            <a:extLst>
              <a:ext uri="{FF2B5EF4-FFF2-40B4-BE49-F238E27FC236}">
                <a16:creationId xmlns="" xmlns:a16="http://schemas.microsoft.com/office/drawing/2014/main" id="{32D31774-04A3-42C6-8D99-AAB563ADA9CB}"/>
              </a:ext>
            </a:extLst>
          </p:cNvPr>
          <p:cNvPicPr>
            <a:picLocks noGrp="1" noChangeAspect="1"/>
          </p:cNvPicPr>
          <p:nvPr>
            <p:ph sz="half" idx="1"/>
          </p:nvPr>
        </p:nvPicPr>
        <p:blipFill>
          <a:blip r:embed="rId3"/>
          <a:stretch>
            <a:fillRect/>
          </a:stretch>
        </p:blipFill>
        <p:spPr>
          <a:xfrm>
            <a:off x="1096963" y="2005608"/>
            <a:ext cx="4938712" cy="3704034"/>
          </a:xfrm>
          <a:prstGeom prst="rect">
            <a:avLst/>
          </a:prstGeom>
        </p:spPr>
      </p:pic>
      <p:pic>
        <p:nvPicPr>
          <p:cNvPr id="15" name="Εικόνα 15" descr="Εικόνα που περιέχει ηλεκτρονικές συσκευές&#10;&#10;Η περιγραφή δημιουργήθηκε με υψηλή αξιοπιστία">
            <a:extLst>
              <a:ext uri="{FF2B5EF4-FFF2-40B4-BE49-F238E27FC236}">
                <a16:creationId xmlns="" xmlns:a16="http://schemas.microsoft.com/office/drawing/2014/main" id="{EF1DD605-2D34-4411-A7DC-2A15CB7CF929}"/>
              </a:ext>
            </a:extLst>
          </p:cNvPr>
          <p:cNvPicPr>
            <a:picLocks noGrp="1" noChangeAspect="1"/>
          </p:cNvPicPr>
          <p:nvPr>
            <p:ph sz="half" idx="2"/>
          </p:nvPr>
        </p:nvPicPr>
        <p:blipFill>
          <a:blip r:embed="rId4"/>
          <a:stretch>
            <a:fillRect/>
          </a:stretch>
        </p:blipFill>
        <p:spPr>
          <a:xfrm>
            <a:off x="6218238" y="2006204"/>
            <a:ext cx="4937125" cy="3702843"/>
          </a:xfrm>
          <a:prstGeom prst="rect">
            <a:avLst/>
          </a:prstGeom>
        </p:spPr>
      </p:pic>
      <p:pic>
        <p:nvPicPr>
          <p:cNvPr id="20" name="Εικόνα 9">
            <a:extLst>
              <a:ext uri="{FF2B5EF4-FFF2-40B4-BE49-F238E27FC236}">
                <a16:creationId xmlns="" xmlns:a16="http://schemas.microsoft.com/office/drawing/2014/main" id="{F44351D8-3DAC-47C5-8E0C-53706F4C4149}"/>
              </a:ext>
            </a:extLst>
          </p:cNvPr>
          <p:cNvPicPr>
            <a:picLocks noChangeAspect="1"/>
          </p:cNvPicPr>
          <p:nvPr/>
        </p:nvPicPr>
        <p:blipFill>
          <a:blip r:embed="rId5"/>
          <a:stretch>
            <a:fillRect/>
          </a:stretch>
        </p:blipFill>
        <p:spPr>
          <a:xfrm>
            <a:off x="38305" y="73378"/>
            <a:ext cx="384353" cy="605838"/>
          </a:xfrm>
          <a:prstGeom prst="rect">
            <a:avLst/>
          </a:prstGeom>
        </p:spPr>
      </p:pic>
      <p:sp>
        <p:nvSpPr>
          <p:cNvPr id="8" name="Title 1"/>
          <p:cNvSpPr>
            <a:spLocks noGrp="1"/>
          </p:cNvSpPr>
          <p:nvPr>
            <p:ph type="title"/>
          </p:nvPr>
        </p:nvSpPr>
        <p:spPr>
          <a:xfrm>
            <a:off x="1097280" y="286603"/>
            <a:ext cx="11094720" cy="1450757"/>
          </a:xfrm>
        </p:spPr>
        <p:txBody>
          <a:bodyPr/>
          <a:lstStyle/>
          <a:p>
            <a:r>
              <a:rPr lang="en-US" dirty="0"/>
              <a:t>Quality Network Indicator</a:t>
            </a:r>
            <a:r>
              <a:rPr lang="mr-IN" dirty="0" smtClean="0"/>
              <a:t>–</a:t>
            </a:r>
            <a:r>
              <a:rPr lang="en-US" dirty="0" smtClean="0"/>
              <a:t>QNI (2/3) </a:t>
            </a:r>
            <a:endParaRPr lang="en-US" dirty="0"/>
          </a:p>
        </p:txBody>
      </p:sp>
      <p:sp>
        <p:nvSpPr>
          <p:cNvPr id="2" name="Donut 1"/>
          <p:cNvSpPr/>
          <p:nvPr/>
        </p:nvSpPr>
        <p:spPr>
          <a:xfrm>
            <a:off x="1316736" y="3675888"/>
            <a:ext cx="2798064" cy="2579932"/>
          </a:xfrm>
          <a:prstGeom prst="donut">
            <a:avLst>
              <a:gd name="adj" fmla="val 4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p:cNvSpPr/>
          <p:nvPr/>
        </p:nvSpPr>
        <p:spPr>
          <a:xfrm>
            <a:off x="3530695" y="1772793"/>
            <a:ext cx="2798064" cy="2579932"/>
          </a:xfrm>
          <a:prstGeom prst="donut">
            <a:avLst>
              <a:gd name="adj" fmla="val 4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483667" y="5709046"/>
            <a:ext cx="5885629" cy="584775"/>
          </a:xfrm>
          <a:prstGeom prst="rect">
            <a:avLst/>
          </a:prstGeom>
        </p:spPr>
        <p:txBody>
          <a:bodyPr wrap="square">
            <a:spAutoFit/>
          </a:bodyPr>
          <a:lstStyle/>
          <a:p>
            <a:r>
              <a:rPr lang="en-US" sz="3200" smtClean="0">
                <a:solidFill>
                  <a:prstClr val="black"/>
                </a:solidFill>
                <a:latin typeface="Liberation Sans" charset="0"/>
              </a:rPr>
              <a:t>Change Point Detection Theory</a:t>
            </a:r>
            <a:endParaRPr lang="en-US" sz="3200" dirty="0">
              <a:solidFill>
                <a:prstClr val="black"/>
              </a:solidFill>
              <a:latin typeface="Liberation Serif" charset="0"/>
            </a:endParaRPr>
          </a:p>
        </p:txBody>
      </p:sp>
      <p:pic>
        <p:nvPicPr>
          <p:cNvPr id="11"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6"/>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3566976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Εικόνα 9">
            <a:extLst>
              <a:ext uri="{FF2B5EF4-FFF2-40B4-BE49-F238E27FC236}">
                <a16:creationId xmlns="" xmlns:a16="http://schemas.microsoft.com/office/drawing/2014/main" id="{F44351D8-3DAC-47C5-8E0C-53706F4C4149}"/>
              </a:ext>
            </a:extLst>
          </p:cNvPr>
          <p:cNvPicPr>
            <a:picLocks noChangeAspect="1"/>
          </p:cNvPicPr>
          <p:nvPr/>
        </p:nvPicPr>
        <p:blipFill>
          <a:blip r:embed="rId3"/>
          <a:stretch>
            <a:fillRect/>
          </a:stretch>
        </p:blipFill>
        <p:spPr>
          <a:xfrm>
            <a:off x="38305" y="73378"/>
            <a:ext cx="384353" cy="605838"/>
          </a:xfrm>
          <a:prstGeom prst="rect">
            <a:avLst/>
          </a:prstGeom>
        </p:spPr>
      </p:pic>
      <p:sp>
        <p:nvSpPr>
          <p:cNvPr id="8" name="Title 1"/>
          <p:cNvSpPr>
            <a:spLocks noGrp="1"/>
          </p:cNvSpPr>
          <p:nvPr>
            <p:ph type="title"/>
          </p:nvPr>
        </p:nvSpPr>
        <p:spPr>
          <a:xfrm>
            <a:off x="1097280" y="286603"/>
            <a:ext cx="11094720" cy="1450757"/>
          </a:xfrm>
        </p:spPr>
        <p:txBody>
          <a:bodyPr/>
          <a:lstStyle/>
          <a:p>
            <a:r>
              <a:rPr lang="en-US" dirty="0"/>
              <a:t>Quality Network Indicator</a:t>
            </a:r>
            <a:r>
              <a:rPr lang="mr-IN" dirty="0" smtClean="0"/>
              <a:t>–</a:t>
            </a:r>
            <a:r>
              <a:rPr lang="en-US" dirty="0" smtClean="0"/>
              <a:t>QNI (3/3) </a:t>
            </a:r>
            <a:endParaRPr lang="en-US" dirty="0"/>
          </a:p>
        </p:txBody>
      </p:sp>
      <p:sp>
        <p:nvSpPr>
          <p:cNvPr id="7" name="Rectangle 6"/>
          <p:cNvSpPr/>
          <p:nvPr/>
        </p:nvSpPr>
        <p:spPr>
          <a:xfrm>
            <a:off x="841248" y="5690046"/>
            <a:ext cx="10672574" cy="523220"/>
          </a:xfrm>
          <a:prstGeom prst="rect">
            <a:avLst/>
          </a:prstGeom>
        </p:spPr>
        <p:txBody>
          <a:bodyPr wrap="square">
            <a:spAutoFit/>
          </a:bodyPr>
          <a:lstStyle/>
          <a:p>
            <a:r>
              <a:rPr lang="en-US" sz="2800" dirty="0" smtClean="0">
                <a:solidFill>
                  <a:prstClr val="black"/>
                </a:solidFill>
                <a:latin typeface="Liberation Serif" charset="0"/>
              </a:rPr>
              <a:t>Probability Distributions of QNI in poor and good network conditions</a:t>
            </a:r>
            <a:endParaRPr lang="en-US" sz="2800" dirty="0">
              <a:solidFill>
                <a:prstClr val="black"/>
              </a:solidFill>
              <a:latin typeface="Liberation Serif" charset="0"/>
            </a:endParaRP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00459" y="1855264"/>
            <a:ext cx="6044181" cy="3853782"/>
          </a:xfrm>
        </p:spPr>
      </p:pic>
      <p:pic>
        <p:nvPicPr>
          <p:cNvPr id="6" name="Content Placeholder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345935" y="1737360"/>
            <a:ext cx="5167887" cy="3875915"/>
          </a:xfrm>
        </p:spPr>
      </p:pic>
      <p:pic>
        <p:nvPicPr>
          <p:cNvPr id="9"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6"/>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135789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F73ED-9903-40DB-B64E-040A28B7EAD5}"/>
              </a:ext>
            </a:extLst>
          </p:cNvPr>
          <p:cNvSpPr>
            <a:spLocks noGrp="1"/>
          </p:cNvSpPr>
          <p:nvPr>
            <p:ph type="title"/>
          </p:nvPr>
        </p:nvSpPr>
        <p:spPr>
          <a:xfrm>
            <a:off x="1097280" y="286603"/>
            <a:ext cx="10570464" cy="1450757"/>
          </a:xfrm>
        </p:spPr>
        <p:txBody>
          <a:bodyPr/>
          <a:lstStyle/>
          <a:p>
            <a:r>
              <a:rPr lang="en-US" dirty="0"/>
              <a:t>Change Point </a:t>
            </a:r>
            <a:r>
              <a:rPr lang="en-US" dirty="0" smtClean="0"/>
              <a:t>Detection Theory -Prerequisites</a:t>
            </a:r>
            <a:endParaRPr lang="en-US" dirty="0"/>
          </a:p>
        </p:txBody>
      </p:sp>
      <p:sp>
        <p:nvSpPr>
          <p:cNvPr id="3" name="Content Placeholder 2">
            <a:extLst>
              <a:ext uri="{FF2B5EF4-FFF2-40B4-BE49-F238E27FC236}">
                <a16:creationId xmlns="" xmlns:a16="http://schemas.microsoft.com/office/drawing/2014/main" id="{B4A1A8B5-E684-456B-91A8-9C98FC0B647C}"/>
              </a:ext>
            </a:extLst>
          </p:cNvPr>
          <p:cNvSpPr>
            <a:spLocks noGrp="1"/>
          </p:cNvSpPr>
          <p:nvPr>
            <p:ph idx="1"/>
          </p:nvPr>
        </p:nvSpPr>
        <p:spPr>
          <a:xfrm>
            <a:off x="1097280" y="1845734"/>
            <a:ext cx="9601200" cy="4023360"/>
          </a:xfrm>
        </p:spPr>
        <p:txBody>
          <a:bodyPr>
            <a:normAutofit/>
          </a:bodyPr>
          <a:lstStyle/>
          <a:p>
            <a:pPr marL="0" indent="0">
              <a:buNone/>
            </a:pPr>
            <a:r>
              <a:rPr lang="en-US" sz="2800" dirty="0"/>
              <a:t>Let us assume that network readings </a:t>
            </a:r>
            <a:r>
              <a:rPr lang="en-US" sz="2800" b="1" dirty="0"/>
              <a:t> </a:t>
            </a:r>
            <a:r>
              <a:rPr lang="el-GR" sz="2800" dirty="0" smtClean="0"/>
              <a:t>Χ</a:t>
            </a:r>
            <a:r>
              <a:rPr lang="en-US" sz="2800" baseline="-25000" dirty="0" smtClean="0"/>
              <a:t>1,</a:t>
            </a:r>
            <a:r>
              <a:rPr lang="el-GR" sz="2800" dirty="0" smtClean="0"/>
              <a:t> Χ</a:t>
            </a:r>
            <a:r>
              <a:rPr lang="en-US" sz="2800" baseline="-25000" dirty="0"/>
              <a:t>2</a:t>
            </a:r>
            <a:r>
              <a:rPr lang="en-US" sz="2800" b="1" dirty="0" smtClean="0"/>
              <a:t>,</a:t>
            </a:r>
            <a:r>
              <a:rPr lang="mr-IN" sz="2800" b="1" dirty="0" smtClean="0"/>
              <a:t>…</a:t>
            </a:r>
            <a:r>
              <a:rPr lang="en-US" sz="2800" b="1" dirty="0" smtClean="0"/>
              <a:t>, </a:t>
            </a:r>
            <a:r>
              <a:rPr lang="el-GR" sz="2800" dirty="0"/>
              <a:t>Χ</a:t>
            </a:r>
            <a:r>
              <a:rPr lang="en-US" sz="2800" baseline="-25000" dirty="0" smtClean="0"/>
              <a:t>n </a:t>
            </a:r>
            <a:r>
              <a:rPr lang="en-US" sz="2800" dirty="0" smtClean="0"/>
              <a:t>are </a:t>
            </a:r>
            <a:r>
              <a:rPr lang="en-US" sz="2800" dirty="0"/>
              <a:t>independent and identically distributed (</a:t>
            </a:r>
            <a:r>
              <a:rPr lang="en-US" sz="2800" dirty="0" err="1"/>
              <a:t>i.i.d</a:t>
            </a:r>
            <a:r>
              <a:rPr lang="en-US" sz="2800" dirty="0"/>
              <a:t>.) random variables and are observed sequentially in real time. </a:t>
            </a:r>
            <a:endParaRPr lang="el-GR" sz="2800" dirty="0" smtClean="0"/>
          </a:p>
          <a:p>
            <a:pPr marL="0" indent="0">
              <a:buNone/>
            </a:pPr>
            <a:r>
              <a:rPr lang="en-US" sz="2800" b="1" dirty="0" smtClean="0"/>
              <a:t>Known</a:t>
            </a:r>
            <a:r>
              <a:rPr lang="en-US" sz="2800" dirty="0" smtClean="0"/>
              <a:t> </a:t>
            </a:r>
            <a:r>
              <a:rPr lang="en-US" sz="2800" dirty="0"/>
              <a:t>probability density functions </a:t>
            </a:r>
            <a:r>
              <a:rPr lang="en-US" sz="2800" dirty="0" smtClean="0"/>
              <a:t>f</a:t>
            </a:r>
            <a:r>
              <a:rPr lang="en-US" sz="2800" baseline="-25000" dirty="0" smtClean="0"/>
              <a:t>0 </a:t>
            </a:r>
            <a:r>
              <a:rPr lang="en-US" sz="2800" dirty="0" smtClean="0"/>
              <a:t>and f</a:t>
            </a:r>
            <a:r>
              <a:rPr lang="en-US" sz="2800" baseline="-25000" dirty="0" smtClean="0"/>
              <a:t>1</a:t>
            </a:r>
            <a:r>
              <a:rPr lang="en-US" sz="2800" dirty="0"/>
              <a:t>, </a:t>
            </a:r>
            <a:r>
              <a:rPr lang="en-US" sz="2800" dirty="0" smtClean="0"/>
              <a:t>where f</a:t>
            </a:r>
            <a:r>
              <a:rPr lang="en-US" sz="2800" baseline="-25000" dirty="0" smtClean="0"/>
              <a:t>0        </a:t>
            </a:r>
            <a:r>
              <a:rPr lang="en-US" sz="2800" dirty="0" smtClean="0"/>
              <a:t>f</a:t>
            </a:r>
            <a:r>
              <a:rPr lang="en-US" sz="2800" baseline="-25000" dirty="0" smtClean="0"/>
              <a:t>1 </a:t>
            </a:r>
            <a:endParaRPr lang="en-US" sz="2800" baseline="-25000" dirty="0"/>
          </a:p>
          <a:p>
            <a:pPr marL="0" indent="0">
              <a:buNone/>
            </a:pPr>
            <a:endParaRPr lang="en-US" sz="2800" dirty="0" smtClean="0"/>
          </a:p>
          <a:p>
            <a:pPr marL="0" indent="0">
              <a:buNone/>
            </a:pPr>
            <a:r>
              <a:rPr lang="en-US" sz="2800" dirty="0" smtClean="0"/>
              <a:t>We </a:t>
            </a:r>
            <a:r>
              <a:rPr lang="en-US" sz="2800" dirty="0"/>
              <a:t>are interested in finding </a:t>
            </a:r>
            <a:r>
              <a:rPr lang="en-US" sz="2800" dirty="0" smtClean="0"/>
              <a:t>stopping time that </a:t>
            </a:r>
            <a:r>
              <a:rPr lang="en-US" sz="2800" dirty="0"/>
              <a:t>detects a change from one distribution to another </a:t>
            </a:r>
            <a:r>
              <a:rPr lang="en-US" sz="2800" dirty="0" smtClean="0"/>
              <a:t>with the minimum </a:t>
            </a:r>
            <a:r>
              <a:rPr lang="en-US" sz="2800" dirty="0"/>
              <a:t>delay based only on the realization of the random values </a:t>
            </a:r>
            <a:r>
              <a:rPr lang="en-US" sz="2800" dirty="0" smtClean="0"/>
              <a:t>x</a:t>
            </a:r>
            <a:r>
              <a:rPr lang="en-US" sz="2800" baseline="-25000" dirty="0" smtClean="0"/>
              <a:t>0,</a:t>
            </a:r>
            <a:r>
              <a:rPr lang="en-US" sz="2800" dirty="0"/>
              <a:t> </a:t>
            </a:r>
            <a:r>
              <a:rPr lang="en-US" sz="2800" dirty="0" smtClean="0"/>
              <a:t>x</a:t>
            </a:r>
            <a:r>
              <a:rPr lang="en-US" sz="2800" baseline="-25000" dirty="0" smtClean="0"/>
              <a:t>1,</a:t>
            </a:r>
            <a:r>
              <a:rPr lang="mr-IN" sz="2800" baseline="-25000" dirty="0" smtClean="0"/>
              <a:t>…</a:t>
            </a:r>
            <a:r>
              <a:rPr lang="en-US" sz="2800" dirty="0"/>
              <a:t> </a:t>
            </a:r>
            <a:r>
              <a:rPr lang="en-US" sz="2800" dirty="0" err="1" smtClean="0"/>
              <a:t>x</a:t>
            </a:r>
            <a:r>
              <a:rPr lang="en-US" sz="2800" baseline="-25000" dirty="0" err="1" smtClean="0"/>
              <a:t>n</a:t>
            </a:r>
            <a:r>
              <a:rPr lang="en-US" sz="2800" baseline="-25000" dirty="0" smtClean="0"/>
              <a:t> </a:t>
            </a:r>
            <a:endParaRPr lang="en-US" sz="2800"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8979408" y="3292806"/>
            <a:ext cx="233474" cy="326864"/>
          </a:xfrm>
          <a:prstGeom prst="rect">
            <a:avLst/>
          </a:prstGeom>
        </p:spPr>
      </p:pic>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pic>
        <p:nvPicPr>
          <p:cNvPr id="6"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4"/>
          <a:stretch>
            <a:fillRect/>
          </a:stretch>
        </p:blipFill>
        <p:spPr>
          <a:xfrm>
            <a:off x="38305" y="73378"/>
            <a:ext cx="384353" cy="605838"/>
          </a:xfrm>
          <a:prstGeom prst="rect">
            <a:avLst/>
          </a:prstGeom>
        </p:spPr>
      </p:pic>
    </p:spTree>
    <p:extLst>
      <p:ext uri="{BB962C8B-B14F-4D97-AF65-F5344CB8AC3E}">
        <p14:creationId xmlns:p14="http://schemas.microsoft.com/office/powerpoint/2010/main" val="543977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F73ED-9903-40DB-B64E-040A28B7EAD5}"/>
              </a:ext>
            </a:extLst>
          </p:cNvPr>
          <p:cNvSpPr>
            <a:spLocks noGrp="1"/>
          </p:cNvSpPr>
          <p:nvPr>
            <p:ph type="title"/>
          </p:nvPr>
        </p:nvSpPr>
        <p:spPr>
          <a:xfrm>
            <a:off x="1097280" y="286603"/>
            <a:ext cx="10570464" cy="1450757"/>
          </a:xfrm>
        </p:spPr>
        <p:txBody>
          <a:bodyPr/>
          <a:lstStyle/>
          <a:p>
            <a:r>
              <a:rPr lang="en-US" dirty="0"/>
              <a:t>Change Point </a:t>
            </a:r>
            <a:r>
              <a:rPr lang="en-US" dirty="0" smtClean="0"/>
              <a:t>Detection Theory Solution</a:t>
            </a:r>
            <a:endParaRPr lang="en-US" dirty="0"/>
          </a:p>
        </p:txBody>
      </p:sp>
      <p:sp>
        <p:nvSpPr>
          <p:cNvPr id="3" name="Content Placeholder 2">
            <a:extLst>
              <a:ext uri="{FF2B5EF4-FFF2-40B4-BE49-F238E27FC236}">
                <a16:creationId xmlns="" xmlns:a16="http://schemas.microsoft.com/office/drawing/2014/main" id="{B4A1A8B5-E684-456B-91A8-9C98FC0B647C}"/>
              </a:ext>
            </a:extLst>
          </p:cNvPr>
          <p:cNvSpPr>
            <a:spLocks noGrp="1"/>
          </p:cNvSpPr>
          <p:nvPr>
            <p:ph idx="1"/>
          </p:nvPr>
        </p:nvSpPr>
        <p:spPr>
          <a:xfrm>
            <a:off x="1097280" y="1845734"/>
            <a:ext cx="9601200" cy="4023360"/>
          </a:xfrm>
        </p:spPr>
        <p:txBody>
          <a:bodyPr>
            <a:normAutofit/>
          </a:bodyPr>
          <a:lstStyle/>
          <a:p>
            <a:pPr marL="0" indent="0">
              <a:buNone/>
            </a:pPr>
            <a:r>
              <a:rPr lang="en-US" sz="2800" dirty="0" smtClean="0"/>
              <a:t>The </a:t>
            </a:r>
            <a:r>
              <a:rPr lang="en-US" sz="2800" dirty="0"/>
              <a:t>optimal solution to </a:t>
            </a:r>
            <a:r>
              <a:rPr lang="en-US" sz="2800" dirty="0" smtClean="0"/>
              <a:t> </a:t>
            </a:r>
            <a:r>
              <a:rPr lang="en-US" sz="2800" dirty="0"/>
              <a:t>was proved by </a:t>
            </a:r>
            <a:r>
              <a:rPr lang="en-US" sz="2800" dirty="0" smtClean="0"/>
              <a:t> </a:t>
            </a:r>
            <a:r>
              <a:rPr lang="en-US" sz="2800" dirty="0"/>
              <a:t>that it </a:t>
            </a:r>
            <a:r>
              <a:rPr lang="en-US" sz="2800" dirty="0" smtClean="0"/>
              <a:t>is given </a:t>
            </a:r>
            <a:r>
              <a:rPr lang="en-US" sz="2800" dirty="0"/>
              <a:t>by the Cumulative Sum (CUMSUM) test proposed </a:t>
            </a:r>
            <a:r>
              <a:rPr lang="en-US" sz="2800" dirty="0" smtClean="0"/>
              <a:t>by Page . </a:t>
            </a:r>
            <a:r>
              <a:rPr lang="en-US" sz="2800" dirty="0"/>
              <a:t>Hence the optimal stopping time is given by:</a:t>
            </a:r>
            <a:endParaRPr lang="en-US" dirty="0"/>
          </a:p>
        </p:txBody>
      </p:sp>
      <p:pic>
        <p:nvPicPr>
          <p:cNvPr id="6" name="Picture 5"/>
          <p:cNvPicPr>
            <a:picLocks noChangeAspect="1"/>
          </p:cNvPicPr>
          <p:nvPr/>
        </p:nvPicPr>
        <p:blipFill rotWithShape="1">
          <a:blip r:embed="rId2"/>
          <a:srcRect r="23803"/>
          <a:stretch/>
        </p:blipFill>
        <p:spPr>
          <a:xfrm>
            <a:off x="2285262" y="3090496"/>
            <a:ext cx="7766618" cy="1133796"/>
          </a:xfrm>
          <a:prstGeom prst="rect">
            <a:avLst/>
          </a:prstGeom>
        </p:spPr>
      </p:pic>
      <p:pic>
        <p:nvPicPr>
          <p:cNvPr id="7" name="Picture 6"/>
          <p:cNvPicPr>
            <a:picLocks noChangeAspect="1"/>
          </p:cNvPicPr>
          <p:nvPr/>
        </p:nvPicPr>
        <p:blipFill rotWithShape="1">
          <a:blip r:embed="rId3"/>
          <a:srcRect r="12371"/>
          <a:stretch/>
        </p:blipFill>
        <p:spPr>
          <a:xfrm>
            <a:off x="1258574" y="5469054"/>
            <a:ext cx="9671934" cy="891408"/>
          </a:xfrm>
          <a:prstGeom prst="rect">
            <a:avLst/>
          </a:prstGeom>
        </p:spPr>
      </p:pic>
      <p:pic>
        <p:nvPicPr>
          <p:cNvPr id="8" name="Picture 7"/>
          <p:cNvPicPr>
            <a:picLocks noChangeAspect="1"/>
          </p:cNvPicPr>
          <p:nvPr/>
        </p:nvPicPr>
        <p:blipFill>
          <a:blip r:embed="rId4"/>
          <a:stretch>
            <a:fillRect/>
          </a:stretch>
        </p:blipFill>
        <p:spPr>
          <a:xfrm>
            <a:off x="865252" y="4339636"/>
            <a:ext cx="10606638" cy="1218562"/>
          </a:xfrm>
          <a:prstGeom prst="rect">
            <a:avLst/>
          </a:prstGeom>
        </p:spPr>
      </p:pic>
      <p:pic>
        <p:nvPicPr>
          <p:cNvPr id="9"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5"/>
          <a:stretch>
            <a:fillRect/>
          </a:stretch>
        </p:blipFill>
        <p:spPr>
          <a:xfrm>
            <a:off x="9902377" y="188575"/>
            <a:ext cx="1858904" cy="545840"/>
          </a:xfrm>
          <a:prstGeom prst="rect">
            <a:avLst/>
          </a:prstGeom>
        </p:spPr>
      </p:pic>
      <p:pic>
        <p:nvPicPr>
          <p:cNvPr id="10"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6"/>
          <a:stretch>
            <a:fillRect/>
          </a:stretch>
        </p:blipFill>
        <p:spPr>
          <a:xfrm>
            <a:off x="38305" y="73378"/>
            <a:ext cx="384353" cy="605838"/>
          </a:xfrm>
          <a:prstGeom prst="rect">
            <a:avLst/>
          </a:prstGeom>
        </p:spPr>
      </p:pic>
    </p:spTree>
    <p:extLst>
      <p:ext uri="{BB962C8B-B14F-4D97-AF65-F5344CB8AC3E}">
        <p14:creationId xmlns:p14="http://schemas.microsoft.com/office/powerpoint/2010/main" val="83255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31EBA18-D4EC-458D-95B2-452640718E1D}"/>
              </a:ext>
            </a:extLst>
          </p:cNvPr>
          <p:cNvSpPr>
            <a:spLocks noGrp="1"/>
          </p:cNvSpPr>
          <p:nvPr>
            <p:ph type="title"/>
          </p:nvPr>
        </p:nvSpPr>
        <p:spPr/>
        <p:txBody>
          <a:bodyPr>
            <a:normAutofit fontScale="90000"/>
          </a:bodyPr>
          <a:lstStyle/>
          <a:p>
            <a:r>
              <a:rPr lang="en-US" dirty="0"/>
              <a:t>The behavior of the </a:t>
            </a:r>
            <a:r>
              <a:rPr lang="en-US" dirty="0" smtClean="0"/>
              <a:t>cumulative log-likelihood </a:t>
            </a:r>
            <a:r>
              <a:rPr lang="en-US" dirty="0"/>
              <a:t>ratio corresponding to a change.</a:t>
            </a:r>
            <a:endParaRPr lang="el-GR" dirty="0"/>
          </a:p>
        </p:txBody>
      </p:sp>
      <p:pic>
        <p:nvPicPr>
          <p:cNvPr id="7" name="Picture 7" descr="A screenshot of a cell phone&#10;&#10;Description generated with high confidence">
            <a:extLst>
              <a:ext uri="{FF2B5EF4-FFF2-40B4-BE49-F238E27FC236}">
                <a16:creationId xmlns="" xmlns:a16="http://schemas.microsoft.com/office/drawing/2014/main" id="{377D16D3-4004-4846-B960-FBFD73F0C8D5}"/>
              </a:ext>
            </a:extLst>
          </p:cNvPr>
          <p:cNvPicPr>
            <a:picLocks noGrp="1" noChangeAspect="1"/>
          </p:cNvPicPr>
          <p:nvPr>
            <p:ph sz="half" idx="1"/>
          </p:nvPr>
        </p:nvPicPr>
        <p:blipFill>
          <a:blip r:embed="rId2"/>
          <a:stretch>
            <a:fillRect/>
          </a:stretch>
        </p:blipFill>
        <p:spPr>
          <a:xfrm>
            <a:off x="968961" y="2551786"/>
            <a:ext cx="4938712" cy="3704034"/>
          </a:xfrm>
          <a:prstGeom prst="rect">
            <a:avLst/>
          </a:prstGeom>
        </p:spPr>
      </p:pic>
      <p:pic>
        <p:nvPicPr>
          <p:cNvPr id="9" name="Picture 9" descr="A close up of a map&#10;&#10;Description generated with very high confidence">
            <a:extLst>
              <a:ext uri="{FF2B5EF4-FFF2-40B4-BE49-F238E27FC236}">
                <a16:creationId xmlns="" xmlns:a16="http://schemas.microsoft.com/office/drawing/2014/main" id="{E0028A83-CF39-48EC-BF55-E706A97B02CF}"/>
              </a:ext>
            </a:extLst>
          </p:cNvPr>
          <p:cNvPicPr>
            <a:picLocks noGrp="1" noChangeAspect="1"/>
          </p:cNvPicPr>
          <p:nvPr>
            <p:ph sz="half" idx="2"/>
          </p:nvPr>
        </p:nvPicPr>
        <p:blipFill>
          <a:blip r:embed="rId3"/>
          <a:stretch>
            <a:fillRect/>
          </a:stretch>
        </p:blipFill>
        <p:spPr>
          <a:xfrm>
            <a:off x="6218555" y="2492267"/>
            <a:ext cx="4937125" cy="3702843"/>
          </a:xfrm>
          <a:prstGeom prst="rect">
            <a:avLst/>
          </a:prstGeom>
        </p:spPr>
      </p:pic>
      <p:pic>
        <p:nvPicPr>
          <p:cNvPr id="20" name="Εικόνα 9">
            <a:extLst>
              <a:ext uri="{FF2B5EF4-FFF2-40B4-BE49-F238E27FC236}">
                <a16:creationId xmlns="" xmlns:a16="http://schemas.microsoft.com/office/drawing/2014/main" id="{F44351D8-3DAC-47C5-8E0C-53706F4C4149}"/>
              </a:ext>
            </a:extLst>
          </p:cNvPr>
          <p:cNvPicPr>
            <a:picLocks noChangeAspect="1"/>
          </p:cNvPicPr>
          <p:nvPr/>
        </p:nvPicPr>
        <p:blipFill>
          <a:blip r:embed="rId4"/>
          <a:stretch>
            <a:fillRect/>
          </a:stretch>
        </p:blipFill>
        <p:spPr>
          <a:xfrm>
            <a:off x="38305" y="73378"/>
            <a:ext cx="384353" cy="605838"/>
          </a:xfrm>
          <a:prstGeom prst="rect">
            <a:avLst/>
          </a:prstGeom>
        </p:spPr>
      </p:pic>
      <p:sp>
        <p:nvSpPr>
          <p:cNvPr id="8" name="Line 16"/>
          <p:cNvSpPr>
            <a:spLocks noChangeShapeType="1"/>
          </p:cNvSpPr>
          <p:nvPr/>
        </p:nvSpPr>
        <p:spPr bwMode="auto">
          <a:xfrm flipH="1">
            <a:off x="8668512" y="2492266"/>
            <a:ext cx="24384" cy="332331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ight Arrow 2"/>
          <p:cNvSpPr/>
          <p:nvPr/>
        </p:nvSpPr>
        <p:spPr>
          <a:xfrm>
            <a:off x="7680960" y="5120640"/>
            <a:ext cx="749808" cy="36576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a:off x="8784336" y="5120640"/>
            <a:ext cx="877824" cy="36576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5"/>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665141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8EDB51-F8C0-4B44-9646-559FFF50FF2A}"/>
              </a:ext>
            </a:extLst>
          </p:cNvPr>
          <p:cNvSpPr>
            <a:spLocks noGrp="1"/>
          </p:cNvSpPr>
          <p:nvPr>
            <p:ph type="title"/>
          </p:nvPr>
        </p:nvSpPr>
        <p:spPr/>
        <p:txBody>
          <a:bodyPr/>
          <a:lstStyle/>
          <a:p>
            <a:r>
              <a:rPr lang="en-US" dirty="0" smtClean="0"/>
              <a:t>Simulation Setup</a:t>
            </a:r>
            <a:endParaRPr lang="en-US" dirty="0"/>
          </a:p>
        </p:txBody>
      </p:sp>
      <p:sp>
        <p:nvSpPr>
          <p:cNvPr id="3" name="Content Placeholder 2">
            <a:extLst>
              <a:ext uri="{FF2B5EF4-FFF2-40B4-BE49-F238E27FC236}">
                <a16:creationId xmlns="" xmlns:a16="http://schemas.microsoft.com/office/drawing/2014/main" id="{422E8A31-26AC-4D8F-AE48-A3D57DBD6BD1}"/>
              </a:ext>
            </a:extLst>
          </p:cNvPr>
          <p:cNvSpPr>
            <a:spLocks noGrp="1"/>
          </p:cNvSpPr>
          <p:nvPr>
            <p:ph sz="half" idx="1"/>
          </p:nvPr>
        </p:nvSpPr>
        <p:spPr/>
        <p:txBody>
          <a:bodyPr>
            <a:normAutofit/>
          </a:bodyPr>
          <a:lstStyle/>
          <a:p>
            <a:pPr marL="305435" indent="-305435">
              <a:buFont typeface="Wingdings" panose="05020102010507070707" pitchFamily="18" charset="2"/>
              <a:buChar char="q"/>
            </a:pPr>
            <a:r>
              <a:rPr lang="en-US" dirty="0" smtClean="0"/>
              <a:t>UGV </a:t>
            </a:r>
            <a:r>
              <a:rPr lang="en-US" dirty="0"/>
              <a:t>is using ROS Platform </a:t>
            </a:r>
            <a:endParaRPr lang="en-US" dirty="0" smtClean="0"/>
          </a:p>
          <a:p>
            <a:pPr marL="305435" indent="-305435">
              <a:buFont typeface="Wingdings" panose="05020102010507070707" pitchFamily="18" charset="2"/>
              <a:buChar char="q"/>
            </a:pPr>
            <a:r>
              <a:rPr lang="en-US" dirty="0" smtClean="0"/>
              <a:t>A GCS is a fixed server communicating with a moving UGV. </a:t>
            </a:r>
          </a:p>
          <a:p>
            <a:pPr marL="305435" indent="-305435">
              <a:buFont typeface="Wingdings" panose="05020102010507070707" pitchFamily="18" charset="2"/>
              <a:buChar char="q"/>
            </a:pPr>
            <a:r>
              <a:rPr lang="en-US" dirty="0" smtClean="0"/>
              <a:t> GCS </a:t>
            </a:r>
            <a:r>
              <a:rPr lang="en-US" dirty="0"/>
              <a:t>initializes a mission of an UGV following a specific </a:t>
            </a:r>
            <a:r>
              <a:rPr lang="en-US" dirty="0" smtClean="0"/>
              <a:t>trajectory. </a:t>
            </a:r>
          </a:p>
          <a:p>
            <a:pPr marL="305435" indent="-305435">
              <a:buFont typeface="Wingdings" panose="05020102010507070707" pitchFamily="18" charset="2"/>
              <a:buChar char="q"/>
            </a:pPr>
            <a:r>
              <a:rPr lang="en-US" dirty="0" smtClean="0"/>
              <a:t>UGV </a:t>
            </a:r>
            <a:r>
              <a:rPr lang="en-US" dirty="0"/>
              <a:t>during the mission sends back to GCS telemetry messages from its on board sensors, like health status, battery, temperature and video streaming</a:t>
            </a:r>
            <a:r>
              <a:rPr lang="en-US" dirty="0" smtClean="0"/>
              <a:t>.</a:t>
            </a:r>
          </a:p>
          <a:p>
            <a:pPr marL="305435" indent="-305435">
              <a:buFont typeface="Wingdings" panose="05020102010507070707" pitchFamily="18" charset="2"/>
              <a:buChar char="q"/>
            </a:pPr>
            <a:r>
              <a:rPr lang="en-US" dirty="0" smtClean="0"/>
              <a:t>UGV </a:t>
            </a:r>
            <a:r>
              <a:rPr lang="en-US" dirty="0"/>
              <a:t>is in outdoor facility faces saturated network conditions. </a:t>
            </a:r>
          </a:p>
        </p:txBody>
      </p:sp>
      <p:pic>
        <p:nvPicPr>
          <p:cNvPr id="5" name="Picture 5" descr="A screenshot of a cell phone&#10;&#10;Description generated with very high confidence">
            <a:extLst>
              <a:ext uri="{FF2B5EF4-FFF2-40B4-BE49-F238E27FC236}">
                <a16:creationId xmlns="" xmlns:a16="http://schemas.microsoft.com/office/drawing/2014/main" id="{865F647B-8C27-4485-8793-AC587CAA75B2}"/>
              </a:ext>
            </a:extLst>
          </p:cNvPr>
          <p:cNvPicPr>
            <a:picLocks noGrp="1" noChangeAspect="1"/>
          </p:cNvPicPr>
          <p:nvPr>
            <p:ph sz="half" idx="2"/>
          </p:nvPr>
        </p:nvPicPr>
        <p:blipFill rotWithShape="1">
          <a:blip r:embed="rId3"/>
          <a:srcRect t="11895"/>
          <a:stretch/>
        </p:blipFill>
        <p:spPr>
          <a:xfrm>
            <a:off x="5024919" y="583245"/>
            <a:ext cx="8143274" cy="5841143"/>
          </a:xfrm>
          <a:prstGeom prst="rect">
            <a:avLst/>
          </a:prstGeom>
        </p:spPr>
      </p:pic>
      <p:pic>
        <p:nvPicPr>
          <p:cNvPr id="6"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4"/>
          <a:stretch>
            <a:fillRect/>
          </a:stretch>
        </p:blipFill>
        <p:spPr>
          <a:xfrm>
            <a:off x="9902377" y="188575"/>
            <a:ext cx="1858904" cy="545840"/>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5"/>
          <a:stretch>
            <a:fillRect/>
          </a:stretch>
        </p:blipFill>
        <p:spPr>
          <a:xfrm>
            <a:off x="38305" y="73378"/>
            <a:ext cx="384353" cy="605838"/>
          </a:xfrm>
          <a:prstGeom prst="rect">
            <a:avLst/>
          </a:prstGeom>
        </p:spPr>
      </p:pic>
    </p:spTree>
    <p:extLst>
      <p:ext uri="{BB962C8B-B14F-4D97-AF65-F5344CB8AC3E}">
        <p14:creationId xmlns:p14="http://schemas.microsoft.com/office/powerpoint/2010/main" val="2520637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n-US" dirty="0" smtClean="0"/>
              <a:t>Analysis of simulation parameters</a:t>
            </a:r>
            <a:endParaRPr lang="el-GR" dirty="0"/>
          </a:p>
        </p:txBody>
      </p:sp>
      <p:sp>
        <p:nvSpPr>
          <p:cNvPr id="3" name="Θέση περιεχομένου 2">
            <a:extLst>
              <a:ext uri="{FF2B5EF4-FFF2-40B4-BE49-F238E27FC236}">
                <a16:creationId xmlns="" xmlns:a16="http://schemas.microsoft.com/office/drawing/2014/main" id="{3AED3CB2-E5F4-4695-9033-F1DBCE84237A}"/>
              </a:ext>
            </a:extLst>
          </p:cNvPr>
          <p:cNvSpPr>
            <a:spLocks noGrp="1"/>
          </p:cNvSpPr>
          <p:nvPr>
            <p:ph sz="half" idx="1"/>
          </p:nvPr>
        </p:nvSpPr>
        <p:spPr>
          <a:xfrm>
            <a:off x="932688" y="1856837"/>
            <a:ext cx="4809014" cy="2495708"/>
          </a:xfrm>
        </p:spPr>
        <p:txBody>
          <a:bodyPr>
            <a:normAutofit fontScale="92500" lnSpcReduction="10000"/>
          </a:bodyPr>
          <a:lstStyle/>
          <a:p>
            <a:pPr>
              <a:buFont typeface="Arial" charset="0"/>
              <a:buChar char="•"/>
            </a:pPr>
            <a:r>
              <a:rPr lang="en-US" sz="2600" dirty="0"/>
              <a:t>Different values of </a:t>
            </a:r>
            <a:r>
              <a:rPr lang="el-GR" sz="2600" dirty="0" smtClean="0"/>
              <a:t>α </a:t>
            </a:r>
            <a:r>
              <a:rPr lang="en-US" sz="2600" dirty="0" smtClean="0"/>
              <a:t>values were </a:t>
            </a:r>
            <a:r>
              <a:rPr lang="en-US" sz="2600" dirty="0"/>
              <a:t>evaluated by the number of the false alarms detected in </a:t>
            </a:r>
            <a:r>
              <a:rPr lang="en-US" sz="2600" dirty="0" smtClean="0"/>
              <a:t>N-100 executions </a:t>
            </a:r>
            <a:r>
              <a:rPr lang="en-US" sz="2600" dirty="0"/>
              <a:t>of the mission</a:t>
            </a:r>
            <a:r>
              <a:rPr lang="en-US" sz="2600" dirty="0" smtClean="0"/>
              <a:t>.</a:t>
            </a:r>
          </a:p>
          <a:p>
            <a:pPr>
              <a:buFont typeface="Arial" charset="0"/>
              <a:buChar char="•"/>
            </a:pPr>
            <a:r>
              <a:rPr lang="en-US" sz="2600" dirty="0" smtClean="0"/>
              <a:t>A values </a:t>
            </a:r>
            <a:r>
              <a:rPr lang="en-US" sz="2600" dirty="0"/>
              <a:t>were generated randomly </a:t>
            </a:r>
            <a:endParaRPr lang="en-US" sz="2600" dirty="0" smtClean="0"/>
          </a:p>
          <a:p>
            <a:pPr>
              <a:buFont typeface="Arial" charset="0"/>
              <a:buChar char="•"/>
            </a:pPr>
            <a:r>
              <a:rPr lang="en-US" sz="2600" dirty="0" smtClean="0"/>
              <a:t>lower </a:t>
            </a:r>
            <a:r>
              <a:rPr lang="en-US" sz="2600" dirty="0"/>
              <a:t>the </a:t>
            </a:r>
            <a:r>
              <a:rPr lang="el-GR" sz="2600" dirty="0" smtClean="0"/>
              <a:t>α </a:t>
            </a:r>
            <a:r>
              <a:rPr lang="en-US" sz="2600" dirty="0" smtClean="0"/>
              <a:t>values </a:t>
            </a:r>
            <a:r>
              <a:rPr lang="en-US" sz="2600" dirty="0"/>
              <a:t>the performance of FAR reaches better scores. </a:t>
            </a:r>
            <a:endParaRPr lang="el-GR" sz="2600" dirty="0"/>
          </a:p>
        </p:txBody>
      </p:sp>
      <p:pic>
        <p:nvPicPr>
          <p:cNvPr id="11" name="Picture 11" descr="A close up of a map&#10;&#10;Description generated with very high confidence">
            <a:extLst>
              <a:ext uri="{FF2B5EF4-FFF2-40B4-BE49-F238E27FC236}">
                <a16:creationId xmlns="" xmlns:a16="http://schemas.microsoft.com/office/drawing/2014/main" id="{85949FA9-EF4B-4974-98D2-7F1D8188602C}"/>
              </a:ext>
            </a:extLst>
          </p:cNvPr>
          <p:cNvPicPr>
            <a:picLocks noGrp="1" noChangeAspect="1"/>
          </p:cNvPicPr>
          <p:nvPr>
            <p:ph sz="half" idx="2"/>
          </p:nvPr>
        </p:nvPicPr>
        <p:blipFill rotWithShape="1">
          <a:blip r:embed="rId3"/>
          <a:srcRect t="2372"/>
          <a:stretch/>
        </p:blipFill>
        <p:spPr>
          <a:xfrm>
            <a:off x="6382512" y="1856836"/>
            <a:ext cx="5809488" cy="4253738"/>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4"/>
          <a:stretch>
            <a:fillRect/>
          </a:stretch>
        </p:blipFill>
        <p:spPr>
          <a:xfrm>
            <a:off x="38305" y="73378"/>
            <a:ext cx="384353" cy="605838"/>
          </a:xfrm>
          <a:prstGeom prst="rect">
            <a:avLst/>
          </a:prstGeom>
        </p:spPr>
      </p:pic>
      <p:pic>
        <p:nvPicPr>
          <p:cNvPr id="9"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5"/>
          <a:stretch>
            <a:fillRect/>
          </a:stretch>
        </p:blipFill>
        <p:spPr>
          <a:xfrm>
            <a:off x="9902377" y="188575"/>
            <a:ext cx="1858904" cy="545840"/>
          </a:xfrm>
          <a:prstGeom prst="rect">
            <a:avLst/>
          </a:prstGeom>
        </p:spPr>
      </p:pic>
      <p:pic>
        <p:nvPicPr>
          <p:cNvPr id="4" name="Picture 3"/>
          <p:cNvPicPr>
            <a:picLocks noChangeAspect="1"/>
          </p:cNvPicPr>
          <p:nvPr/>
        </p:nvPicPr>
        <p:blipFill>
          <a:blip r:embed="rId6"/>
          <a:stretch>
            <a:fillRect/>
          </a:stretch>
        </p:blipFill>
        <p:spPr>
          <a:xfrm>
            <a:off x="2064020" y="4422013"/>
            <a:ext cx="2546350" cy="1688561"/>
          </a:xfrm>
          <a:prstGeom prst="rect">
            <a:avLst/>
          </a:prstGeom>
        </p:spPr>
      </p:pic>
    </p:spTree>
    <p:extLst>
      <p:ext uri="{BB962C8B-B14F-4D97-AF65-F5344CB8AC3E}">
        <p14:creationId xmlns:p14="http://schemas.microsoft.com/office/powerpoint/2010/main" val="1375047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evaluation </a:t>
            </a:r>
            <a:endParaRPr lang="en-US" dirty="0"/>
          </a:p>
        </p:txBody>
      </p:sp>
      <p:sp>
        <p:nvSpPr>
          <p:cNvPr id="3" name="Content Placeholder 2"/>
          <p:cNvSpPr>
            <a:spLocks noGrp="1"/>
          </p:cNvSpPr>
          <p:nvPr>
            <p:ph sz="half" idx="1"/>
          </p:nvPr>
        </p:nvSpPr>
        <p:spPr>
          <a:xfrm>
            <a:off x="1097280" y="1845734"/>
            <a:ext cx="5065776" cy="4023359"/>
          </a:xfrm>
        </p:spPr>
        <p:txBody>
          <a:bodyPr>
            <a:noAutofit/>
          </a:bodyPr>
          <a:lstStyle/>
          <a:p>
            <a:pPr>
              <a:buFont typeface="Arial" charset="0"/>
              <a:buChar char="•"/>
            </a:pPr>
            <a:r>
              <a:rPr lang="en-US" sz="2400" dirty="0" smtClean="0"/>
              <a:t>A </a:t>
            </a:r>
            <a:r>
              <a:rPr lang="en-US" sz="2400" dirty="0"/>
              <a:t>non policy </a:t>
            </a:r>
            <a:r>
              <a:rPr lang="en-US" sz="2400" dirty="0" smtClean="0"/>
              <a:t>model</a:t>
            </a:r>
          </a:p>
          <a:p>
            <a:pPr lvl="1">
              <a:buFont typeface="Arial" charset="0"/>
              <a:buChar char="•"/>
            </a:pPr>
            <a:r>
              <a:rPr lang="en-US" sz="2200" dirty="0" smtClean="0"/>
              <a:t>GCS </a:t>
            </a:r>
            <a:r>
              <a:rPr lang="en-US" sz="2200" dirty="0"/>
              <a:t>and </a:t>
            </a:r>
            <a:r>
              <a:rPr lang="en-US" sz="2200" dirty="0" err="1" smtClean="0"/>
              <a:t>Ux</a:t>
            </a:r>
            <a:r>
              <a:rPr lang="en-US" sz="2200" dirty="0" smtClean="0"/>
              <a:t>\GV </a:t>
            </a:r>
            <a:r>
              <a:rPr lang="en-US" sz="2200" dirty="0"/>
              <a:t>continuously send and receive messages having indifference to network conditions   </a:t>
            </a:r>
            <a:endParaRPr lang="en-US" sz="2200" dirty="0" smtClean="0"/>
          </a:p>
          <a:p>
            <a:pPr>
              <a:buFont typeface="Arial" charset="0"/>
              <a:buChar char="•"/>
            </a:pPr>
            <a:r>
              <a:rPr lang="en-US" sz="2400" dirty="0" smtClean="0"/>
              <a:t>A </a:t>
            </a:r>
            <a:r>
              <a:rPr lang="en-US" sz="2400" dirty="0"/>
              <a:t>heuristic </a:t>
            </a:r>
            <a:r>
              <a:rPr lang="en-US" sz="2400" dirty="0" smtClean="0"/>
              <a:t>threshold-based mode</a:t>
            </a:r>
          </a:p>
          <a:p>
            <a:pPr lvl="1">
              <a:buFont typeface="Arial" charset="0"/>
              <a:buChar char="•"/>
            </a:pPr>
            <a:r>
              <a:rPr lang="en-US" sz="2200" dirty="0" smtClean="0"/>
              <a:t>the </a:t>
            </a:r>
            <a:r>
              <a:rPr lang="en-US" sz="2200" dirty="0"/>
              <a:t>transmission of messages is paused when QNI falls under the interval of </a:t>
            </a:r>
            <a:r>
              <a:rPr lang="en-US" sz="2200" dirty="0" smtClean="0"/>
              <a:t>[</a:t>
            </a:r>
            <a:r>
              <a:rPr lang="en-US" sz="2200" dirty="0"/>
              <a:t>0.2,0.3</a:t>
            </a:r>
            <a:r>
              <a:rPr lang="en-US" sz="2200" dirty="0" smtClean="0"/>
              <a:t>] </a:t>
            </a:r>
            <a:r>
              <a:rPr lang="en-US" sz="2200" dirty="0"/>
              <a:t>and messages are stored in a queue. </a:t>
            </a:r>
            <a:endParaRPr lang="en-US" sz="2200" dirty="0" smtClean="0"/>
          </a:p>
          <a:p>
            <a:pPr>
              <a:buFont typeface="Arial" charset="0"/>
              <a:buChar char="•"/>
            </a:pPr>
            <a:r>
              <a:rPr lang="en-US" sz="2400" dirty="0" smtClean="0"/>
              <a:t>OST </a:t>
            </a:r>
            <a:r>
              <a:rPr lang="en-US" sz="2400" dirty="0"/>
              <a:t>model with </a:t>
            </a:r>
            <a:r>
              <a:rPr lang="el-GR" sz="2400" dirty="0" smtClean="0"/>
              <a:t>α </a:t>
            </a:r>
            <a:r>
              <a:rPr lang="en-US" sz="2400" dirty="0" smtClean="0"/>
              <a:t>values in </a:t>
            </a:r>
            <a:r>
              <a:rPr lang="en-US" sz="2400" dirty="0"/>
              <a:t>[</a:t>
            </a:r>
            <a:r>
              <a:rPr lang="en-US" sz="2400" dirty="0" smtClean="0"/>
              <a:t>0,0.02</a:t>
            </a:r>
            <a:r>
              <a:rPr lang="el-GR" sz="2400" dirty="0" smtClean="0"/>
              <a:t>]</a:t>
            </a:r>
          </a:p>
          <a:p>
            <a:pPr>
              <a:buFont typeface="Arial" charset="0"/>
              <a:buChar char="•"/>
            </a:pPr>
            <a:r>
              <a:rPr lang="en-US" sz="2400" dirty="0" smtClean="0"/>
              <a:t> </a:t>
            </a:r>
            <a:r>
              <a:rPr lang="en-US" sz="2400" dirty="0"/>
              <a:t>OST model with </a:t>
            </a:r>
            <a:r>
              <a:rPr lang="el-GR" sz="2400" dirty="0"/>
              <a:t>α </a:t>
            </a:r>
            <a:r>
              <a:rPr lang="en-US" sz="2400" dirty="0"/>
              <a:t>values in </a:t>
            </a:r>
            <a:r>
              <a:rPr lang="en-US" sz="2400" dirty="0" smtClean="0"/>
              <a:t>[0,0.01</a:t>
            </a:r>
            <a:r>
              <a:rPr lang="el-GR" sz="2400" dirty="0" smtClean="0"/>
              <a:t>]</a:t>
            </a:r>
            <a:endParaRPr lang="en-US" sz="2400" dirty="0"/>
          </a:p>
        </p:txBody>
      </p:sp>
      <p:pic>
        <p:nvPicPr>
          <p:cNvPr id="4"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126479" y="1934780"/>
            <a:ext cx="5957987" cy="4246564"/>
          </a:xfrm>
        </p:spPr>
      </p:pic>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pic>
        <p:nvPicPr>
          <p:cNvPr id="6"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4"/>
          <a:stretch>
            <a:fillRect/>
          </a:stretch>
        </p:blipFill>
        <p:spPr>
          <a:xfrm>
            <a:off x="38305" y="73378"/>
            <a:ext cx="384353" cy="605838"/>
          </a:xfrm>
          <a:prstGeom prst="rect">
            <a:avLst/>
          </a:prstGeom>
        </p:spPr>
      </p:pic>
    </p:spTree>
    <p:extLst>
      <p:ext uri="{BB962C8B-B14F-4D97-AF65-F5344CB8AC3E}">
        <p14:creationId xmlns:p14="http://schemas.microsoft.com/office/powerpoint/2010/main" val="1042577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Produced and Consumed Packets</a:t>
            </a:r>
            <a:endParaRPr lang="en-US" dirty="0"/>
          </a:p>
        </p:txBody>
      </p:sp>
      <p:sp>
        <p:nvSpPr>
          <p:cNvPr id="3" name="Content Placeholder 2"/>
          <p:cNvSpPr>
            <a:spLocks noGrp="1"/>
          </p:cNvSpPr>
          <p:nvPr>
            <p:ph sz="half" idx="1"/>
          </p:nvPr>
        </p:nvSpPr>
        <p:spPr>
          <a:xfrm>
            <a:off x="1097280" y="4621502"/>
            <a:ext cx="10552176" cy="1247591"/>
          </a:xfrm>
        </p:spPr>
        <p:txBody>
          <a:bodyPr>
            <a:normAutofit lnSpcReduction="10000"/>
          </a:bodyPr>
          <a:lstStyle/>
          <a:p>
            <a:pPr marL="457200" indent="-457200">
              <a:buFont typeface="+mj-lt"/>
              <a:buAutoNum type="arabicPeriod"/>
            </a:pPr>
            <a:r>
              <a:rPr lang="en-US" dirty="0" smtClean="0"/>
              <a:t>No policy &amp; Heuristic  </a:t>
            </a:r>
            <a:r>
              <a:rPr lang="en-US" dirty="0" smtClean="0">
                <a:solidFill>
                  <a:srgbClr val="FF0000"/>
                </a:solidFill>
              </a:rPr>
              <a:t>~24% </a:t>
            </a:r>
            <a:r>
              <a:rPr lang="el-GR" dirty="0" smtClean="0">
                <a:solidFill>
                  <a:srgbClr val="FF0000"/>
                </a:solidFill>
              </a:rPr>
              <a:t> </a:t>
            </a:r>
            <a:r>
              <a:rPr lang="en-US" dirty="0" smtClean="0">
                <a:solidFill>
                  <a:srgbClr val="FF0000"/>
                </a:solidFill>
              </a:rPr>
              <a:t>lost messages</a:t>
            </a:r>
            <a:endParaRPr lang="en-US" dirty="0">
              <a:solidFill>
                <a:srgbClr val="FF0000"/>
              </a:solidFill>
            </a:endParaRPr>
          </a:p>
          <a:p>
            <a:pPr marL="457200" indent="-457200">
              <a:buFont typeface="+mj-lt"/>
              <a:buAutoNum type="arabicPeriod"/>
            </a:pPr>
            <a:r>
              <a:rPr lang="en-US" dirty="0" smtClean="0"/>
              <a:t>OST </a:t>
            </a:r>
            <a:r>
              <a:rPr lang="el-GR" dirty="0" smtClean="0"/>
              <a:t>α=0.01 ~ 4%</a:t>
            </a:r>
          </a:p>
          <a:p>
            <a:pPr marL="457200" indent="-457200">
              <a:buFont typeface="+mj-lt"/>
              <a:buAutoNum type="arabicPeriod"/>
            </a:pPr>
            <a:r>
              <a:rPr lang="en-US" dirty="0" smtClean="0"/>
              <a:t>OST </a:t>
            </a:r>
            <a:r>
              <a:rPr lang="el-GR" dirty="0" smtClean="0"/>
              <a:t>α=0.002~</a:t>
            </a:r>
            <a:r>
              <a:rPr lang="el-GR" b="1" dirty="0" smtClean="0"/>
              <a:t>2%</a:t>
            </a:r>
            <a:endParaRPr lang="en-US" b="1" dirty="0" smtClean="0"/>
          </a:p>
        </p:txBody>
      </p:sp>
      <p:pic>
        <p:nvPicPr>
          <p:cNvPr id="9" name="Picture 8"/>
          <p:cNvPicPr>
            <a:picLocks noChangeAspect="1"/>
          </p:cNvPicPr>
          <p:nvPr/>
        </p:nvPicPr>
        <p:blipFill>
          <a:blip r:embed="rId3"/>
          <a:stretch>
            <a:fillRect/>
          </a:stretch>
        </p:blipFill>
        <p:spPr>
          <a:xfrm>
            <a:off x="1097280" y="2385021"/>
            <a:ext cx="10296144" cy="1937672"/>
          </a:xfrm>
          <a:prstGeom prst="rect">
            <a:avLst/>
          </a:prstGeom>
        </p:spPr>
      </p:pic>
    </p:spTree>
    <p:extLst>
      <p:ext uri="{BB962C8B-B14F-4D97-AF65-F5344CB8AC3E}">
        <p14:creationId xmlns:p14="http://schemas.microsoft.com/office/powerpoint/2010/main" val="60778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l-GR" dirty="0" err="1">
                <a:latin typeface="Corbel"/>
              </a:rPr>
              <a:t>Contents</a:t>
            </a:r>
            <a:endParaRPr lang="el-GR" dirty="0" err="1"/>
          </a:p>
        </p:txBody>
      </p:sp>
      <p:sp>
        <p:nvSpPr>
          <p:cNvPr id="3" name="Θέση περιεχομένου 2">
            <a:extLst>
              <a:ext uri="{FF2B5EF4-FFF2-40B4-BE49-F238E27FC236}">
                <a16:creationId xmlns="" xmlns:a16="http://schemas.microsoft.com/office/drawing/2014/main" id="{3AED3CB2-E5F4-4695-9033-F1DBCE84237A}"/>
              </a:ext>
            </a:extLst>
          </p:cNvPr>
          <p:cNvSpPr>
            <a:spLocks noGrp="1"/>
          </p:cNvSpPr>
          <p:nvPr>
            <p:ph idx="1"/>
          </p:nvPr>
        </p:nvSpPr>
        <p:spPr/>
        <p:txBody>
          <a:bodyPr/>
          <a:lstStyle/>
          <a:p>
            <a:pPr>
              <a:lnSpc>
                <a:spcPct val="150000"/>
              </a:lnSpc>
              <a:buFont typeface="Wingdings" charset="2"/>
              <a:buChar char="q"/>
            </a:pPr>
            <a:r>
              <a:rPr lang="en-US" sz="2400" dirty="0" smtClean="0"/>
              <a:t>Introduction</a:t>
            </a:r>
          </a:p>
          <a:p>
            <a:pPr>
              <a:lnSpc>
                <a:spcPct val="150000"/>
              </a:lnSpc>
              <a:buFont typeface="Wingdings" charset="2"/>
              <a:buChar char="q"/>
            </a:pPr>
            <a:r>
              <a:rPr lang="en-US" sz="2400" dirty="0" smtClean="0"/>
              <a:t>Problem Definition</a:t>
            </a:r>
          </a:p>
          <a:p>
            <a:pPr>
              <a:lnSpc>
                <a:spcPct val="150000"/>
              </a:lnSpc>
              <a:buFont typeface="Wingdings" charset="2"/>
              <a:buChar char="q"/>
            </a:pPr>
            <a:r>
              <a:rPr lang="en-US" sz="2400" dirty="0" smtClean="0"/>
              <a:t>Change Point Theory Contribution</a:t>
            </a:r>
          </a:p>
          <a:p>
            <a:pPr>
              <a:lnSpc>
                <a:spcPct val="150000"/>
              </a:lnSpc>
              <a:buFont typeface="Wingdings" charset="2"/>
              <a:buChar char="q"/>
            </a:pPr>
            <a:r>
              <a:rPr lang="en-US" sz="2400" dirty="0" smtClean="0"/>
              <a:t>Performance Evaluation </a:t>
            </a:r>
          </a:p>
          <a:p>
            <a:pPr>
              <a:lnSpc>
                <a:spcPct val="150000"/>
              </a:lnSpc>
              <a:buFont typeface="Wingdings" charset="2"/>
              <a:buChar char="q"/>
            </a:pPr>
            <a:r>
              <a:rPr lang="en-US" sz="2400" dirty="0" smtClean="0"/>
              <a:t>Conclusions and Future Work</a:t>
            </a:r>
          </a:p>
          <a:p>
            <a:endParaRPr lang="en-US" dirty="0" smtClean="0"/>
          </a:p>
          <a:p>
            <a:endParaRPr lang="el-GR" dirty="0"/>
          </a:p>
        </p:txBody>
      </p:sp>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C90A2C7E-3190-453A-B383-E7C6A4EB6E1E}"/>
              </a:ext>
            </a:extLst>
          </p:cNvPr>
          <p:cNvPicPr>
            <a:picLocks noChangeAspect="1"/>
          </p:cNvPicPr>
          <p:nvPr/>
        </p:nvPicPr>
        <p:blipFill>
          <a:blip r:embed="rId2"/>
          <a:stretch>
            <a:fillRect/>
          </a:stretch>
        </p:blipFill>
        <p:spPr>
          <a:xfrm>
            <a:off x="9931132" y="131065"/>
            <a:ext cx="1858904" cy="545840"/>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3"/>
          <a:stretch>
            <a:fillRect/>
          </a:stretch>
        </p:blipFill>
        <p:spPr>
          <a:xfrm>
            <a:off x="38305" y="73378"/>
            <a:ext cx="384353" cy="605838"/>
          </a:xfrm>
          <a:prstGeom prst="rect">
            <a:avLst/>
          </a:prstGeom>
        </p:spPr>
      </p:pic>
    </p:spTree>
    <p:extLst>
      <p:ext uri="{BB962C8B-B14F-4D97-AF65-F5344CB8AC3E}">
        <p14:creationId xmlns:p14="http://schemas.microsoft.com/office/powerpoint/2010/main" val="3005794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n-US" dirty="0"/>
              <a:t>P</a:t>
            </a:r>
            <a:r>
              <a:rPr lang="en-US" dirty="0" smtClean="0"/>
              <a:t>roduced </a:t>
            </a:r>
            <a:r>
              <a:rPr lang="en-US" dirty="0"/>
              <a:t>and </a:t>
            </a:r>
            <a:r>
              <a:rPr lang="en-US" dirty="0" smtClean="0"/>
              <a:t>Consumed </a:t>
            </a:r>
            <a:r>
              <a:rPr lang="en-US" dirty="0"/>
              <a:t>data</a:t>
            </a:r>
            <a:endParaRPr lang="el-GR" dirty="0"/>
          </a:p>
        </p:txBody>
      </p:sp>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3"/>
          <a:stretch>
            <a:fillRect/>
          </a:stretch>
        </p:blipFill>
        <p:spPr>
          <a:xfrm>
            <a:off x="38305" y="73378"/>
            <a:ext cx="384353" cy="605838"/>
          </a:xfrm>
          <a:prstGeom prst="rect">
            <a:avLst/>
          </a:prstGeom>
        </p:spPr>
      </p:pic>
      <p:pic>
        <p:nvPicPr>
          <p:cNvPr id="8" name="Picture 9" descr="A close up of text on a white background&#10;&#10;Description generated with high confidence">
            <a:extLst>
              <a:ext uri="{FF2B5EF4-FFF2-40B4-BE49-F238E27FC236}">
                <a16:creationId xmlns="" xmlns:a16="http://schemas.microsoft.com/office/drawing/2014/main" id="{1CAE356C-4D16-41E6-A4FE-62C7E2BA1B23}"/>
              </a:ext>
            </a:extLst>
          </p:cNvPr>
          <p:cNvPicPr>
            <a:picLocks noChangeAspect="1"/>
          </p:cNvPicPr>
          <p:nvPr/>
        </p:nvPicPr>
        <p:blipFill>
          <a:blip r:embed="rId4"/>
          <a:stretch>
            <a:fillRect/>
          </a:stretch>
        </p:blipFill>
        <p:spPr>
          <a:xfrm>
            <a:off x="422658" y="1857657"/>
            <a:ext cx="5703822" cy="4277865"/>
          </a:xfrm>
          <a:prstGeom prst="rect">
            <a:avLst/>
          </a:prstGeom>
        </p:spPr>
      </p:pic>
      <p:pic>
        <p:nvPicPr>
          <p:cNvPr id="10" name="Picture 7" descr="A close up of a map&#10;&#10;Description generated with very high confidence">
            <a:extLst>
              <a:ext uri="{FF2B5EF4-FFF2-40B4-BE49-F238E27FC236}">
                <a16:creationId xmlns="" xmlns:a16="http://schemas.microsoft.com/office/drawing/2014/main" id="{F547D680-EA0A-4B9B-B6B4-401A07997ED8}"/>
              </a:ext>
            </a:extLst>
          </p:cNvPr>
          <p:cNvPicPr>
            <a:picLocks noGrp="1" noChangeAspect="1"/>
          </p:cNvPicPr>
          <p:nvPr>
            <p:ph sz="half" idx="2"/>
          </p:nvPr>
        </p:nvPicPr>
        <p:blipFill>
          <a:blip r:embed="rId5"/>
          <a:stretch>
            <a:fillRect/>
          </a:stretch>
        </p:blipFill>
        <p:spPr>
          <a:xfrm>
            <a:off x="6126480" y="1906661"/>
            <a:ext cx="5528286" cy="4146214"/>
          </a:xfrm>
          <a:prstGeom prst="rect">
            <a:avLst/>
          </a:prstGeom>
        </p:spPr>
      </p:pic>
      <p:pic>
        <p:nvPicPr>
          <p:cNvPr id="9"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6"/>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2908316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n-US" dirty="0" smtClean="0"/>
              <a:t>Latency Detected</a:t>
            </a:r>
            <a:endParaRPr lang="el-GR" dirty="0"/>
          </a:p>
        </p:txBody>
      </p:sp>
      <p:pic>
        <p:nvPicPr>
          <p:cNvPr id="4" name="Picture 5" descr="A close up of a logo&#10;&#10;Description generated with very high confidence">
            <a:extLst>
              <a:ext uri="{FF2B5EF4-FFF2-40B4-BE49-F238E27FC236}">
                <a16:creationId xmlns="" xmlns:a16="http://schemas.microsoft.com/office/drawing/2014/main" id="{2A39B997-B395-4E26-8615-B40C4246C09E}"/>
              </a:ext>
            </a:extLst>
          </p:cNvPr>
          <p:cNvPicPr>
            <a:picLocks noGrp="1" noChangeAspect="1"/>
          </p:cNvPicPr>
          <p:nvPr>
            <p:ph idx="1"/>
          </p:nvPr>
        </p:nvPicPr>
        <p:blipFill>
          <a:blip r:embed="rId3"/>
          <a:stretch>
            <a:fillRect/>
          </a:stretch>
        </p:blipFill>
        <p:spPr>
          <a:xfrm>
            <a:off x="5440680" y="1052998"/>
            <a:ext cx="6507480" cy="4880610"/>
          </a:xfrm>
          <a:prstGeom prst="rect">
            <a:avLst/>
          </a:prstGeom>
        </p:spPr>
      </p:pic>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C90A2C7E-3190-453A-B383-E7C6A4EB6E1E}"/>
              </a:ext>
            </a:extLst>
          </p:cNvPr>
          <p:cNvPicPr>
            <a:picLocks noChangeAspect="1"/>
          </p:cNvPicPr>
          <p:nvPr/>
        </p:nvPicPr>
        <p:blipFill>
          <a:blip r:embed="rId4"/>
          <a:stretch>
            <a:fillRect/>
          </a:stretch>
        </p:blipFill>
        <p:spPr>
          <a:xfrm>
            <a:off x="39509" y="6255820"/>
            <a:ext cx="1858904" cy="545840"/>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5"/>
          <a:stretch>
            <a:fillRect/>
          </a:stretch>
        </p:blipFill>
        <p:spPr>
          <a:xfrm>
            <a:off x="38305" y="73378"/>
            <a:ext cx="384353" cy="605838"/>
          </a:xfrm>
          <a:prstGeom prst="rect">
            <a:avLst/>
          </a:prstGeom>
        </p:spPr>
      </p:pic>
      <p:sp>
        <p:nvSpPr>
          <p:cNvPr id="3" name="Rectangle 2"/>
          <p:cNvSpPr/>
          <p:nvPr/>
        </p:nvSpPr>
        <p:spPr>
          <a:xfrm>
            <a:off x="696978" y="2404323"/>
            <a:ext cx="4743702" cy="2862322"/>
          </a:xfrm>
          <a:prstGeom prst="rect">
            <a:avLst/>
          </a:prstGeom>
        </p:spPr>
        <p:txBody>
          <a:bodyPr wrap="square">
            <a:spAutoFit/>
          </a:bodyPr>
          <a:lstStyle/>
          <a:p>
            <a:r>
              <a:rPr lang="en-US" dirty="0" smtClean="0"/>
              <a:t> </a:t>
            </a:r>
            <a:endParaRPr lang="el-GR" dirty="0" smtClean="0"/>
          </a:p>
          <a:p>
            <a:r>
              <a:rPr lang="en-US" dirty="0" smtClean="0"/>
              <a:t>This </a:t>
            </a:r>
            <a:r>
              <a:rPr lang="en-US" dirty="0"/>
              <a:t>latency imported by the stopping time of the producers is balanced in the next time steps and finally close to all messages are delivered successfully. </a:t>
            </a:r>
          </a:p>
          <a:p>
            <a:endParaRPr lang="en-US" dirty="0" err="1" smtClean="0"/>
          </a:p>
          <a:p>
            <a:r>
              <a:rPr lang="en-US" dirty="0" smtClean="0"/>
              <a:t>This </a:t>
            </a:r>
            <a:r>
              <a:rPr lang="en-US" dirty="0"/>
              <a:t>is not the case for the original model in which the producers continually and burdens the network and consumers with messages that </a:t>
            </a:r>
            <a:r>
              <a:rPr lang="en-US" dirty="0" smtClean="0"/>
              <a:t>re </a:t>
            </a:r>
            <a:r>
              <a:rPr lang="en-US" dirty="0"/>
              <a:t>not delivered.</a:t>
            </a:r>
          </a:p>
        </p:txBody>
      </p:sp>
      <p:pic>
        <p:nvPicPr>
          <p:cNvPr id="8"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4"/>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3951251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n-US" dirty="0" smtClean="0"/>
              <a:t>Conclusions and Future Work</a:t>
            </a:r>
            <a:endParaRPr lang="el-GR" dirty="0"/>
          </a:p>
        </p:txBody>
      </p:sp>
      <p:sp>
        <p:nvSpPr>
          <p:cNvPr id="3" name="Θέση περιεχομένου 2">
            <a:extLst>
              <a:ext uri="{FF2B5EF4-FFF2-40B4-BE49-F238E27FC236}">
                <a16:creationId xmlns="" xmlns:a16="http://schemas.microsoft.com/office/drawing/2014/main" id="{3AED3CB2-E5F4-4695-9033-F1DBCE84237A}"/>
              </a:ext>
            </a:extLst>
          </p:cNvPr>
          <p:cNvSpPr>
            <a:spLocks noGrp="1"/>
          </p:cNvSpPr>
          <p:nvPr>
            <p:ph sz="half" idx="1"/>
          </p:nvPr>
        </p:nvSpPr>
        <p:spPr>
          <a:xfrm>
            <a:off x="1097280" y="2228003"/>
            <a:ext cx="9951720" cy="3388632"/>
          </a:xfrm>
        </p:spPr>
        <p:txBody>
          <a:bodyPr/>
          <a:lstStyle/>
          <a:p>
            <a:pPr marL="457200" indent="-457200">
              <a:buFont typeface="+mj-lt"/>
              <a:buAutoNum type="arabicPeriod"/>
            </a:pPr>
            <a:r>
              <a:rPr lang="en-US" dirty="0"/>
              <a:t>F</a:t>
            </a:r>
            <a:r>
              <a:rPr lang="en-US" dirty="0" smtClean="0"/>
              <a:t>ramework </a:t>
            </a:r>
            <a:r>
              <a:rPr lang="en-US" dirty="0"/>
              <a:t>that monitors network conditions and changes the </a:t>
            </a:r>
            <a:r>
              <a:rPr lang="en-US" dirty="0" err="1"/>
              <a:t>UxV</a:t>
            </a:r>
            <a:r>
              <a:rPr lang="en-US" dirty="0"/>
              <a:t> transmission of control message and telemetry trying </a:t>
            </a:r>
            <a:endParaRPr lang="en-US" dirty="0" smtClean="0"/>
          </a:p>
          <a:p>
            <a:pPr lvl="1"/>
            <a:r>
              <a:rPr lang="en-US" dirty="0" smtClean="0"/>
              <a:t>not </a:t>
            </a:r>
            <a:r>
              <a:rPr lang="en-US" dirty="0"/>
              <a:t>to overload the network in which the devices operate and move</a:t>
            </a:r>
            <a:r>
              <a:rPr lang="en-US" dirty="0" smtClean="0"/>
              <a:t>.</a:t>
            </a:r>
          </a:p>
          <a:p>
            <a:pPr lvl="1"/>
            <a:r>
              <a:rPr lang="en-US" dirty="0"/>
              <a:t>M</a:t>
            </a:r>
            <a:r>
              <a:rPr lang="en-US" dirty="0" smtClean="0"/>
              <a:t>odel </a:t>
            </a:r>
            <a:r>
              <a:rPr lang="en-US" dirty="0"/>
              <a:t>of dynamic decision making, adaptive to changes in network conditions, by dynamically adjusting the transmission of control messages and telemetry based on an optimal stopping </a:t>
            </a:r>
            <a:r>
              <a:rPr lang="en-US" dirty="0" smtClean="0"/>
              <a:t>rule</a:t>
            </a:r>
          </a:p>
          <a:p>
            <a:pPr lvl="1"/>
            <a:r>
              <a:rPr lang="en-US" dirty="0" smtClean="0"/>
              <a:t>. </a:t>
            </a:r>
            <a:r>
              <a:rPr lang="en-US" dirty="0"/>
              <a:t>The performance evaluation showed the successful delivery of messages in poor network conditions and the moderate production of messages so as not to burden an already saturated network. </a:t>
            </a:r>
            <a:endParaRPr lang="en-US" dirty="0" smtClean="0"/>
          </a:p>
          <a:p>
            <a:pPr marL="457200" indent="-457200">
              <a:buFont typeface="+mj-lt"/>
              <a:buAutoNum type="arabicPeriod"/>
            </a:pPr>
            <a:endParaRPr lang="en-US" smtClean="0"/>
          </a:p>
          <a:p>
            <a:pPr marL="457200" indent="-457200">
              <a:buFont typeface="+mj-lt"/>
              <a:buAutoNum type="arabicPeriod"/>
            </a:pPr>
            <a:r>
              <a:rPr lang="en-US" smtClean="0"/>
              <a:t>Our </a:t>
            </a:r>
            <a:r>
              <a:rPr lang="en-US" dirty="0"/>
              <a:t>future agenda includes a time-constraint approach with an additional OST problem of finite horizon in order to include a trade-off for the 'pausing' strategy.</a:t>
            </a:r>
            <a:endParaRPr lang="el-GR" dirty="0"/>
          </a:p>
        </p:txBody>
      </p:sp>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2"/>
          <a:stretch>
            <a:fillRect/>
          </a:stretch>
        </p:blipFill>
        <p:spPr>
          <a:xfrm>
            <a:off x="38305" y="73378"/>
            <a:ext cx="384353" cy="605838"/>
          </a:xfrm>
          <a:prstGeom prst="rect">
            <a:avLst/>
          </a:prstGeom>
        </p:spPr>
      </p:pic>
      <p:pic>
        <p:nvPicPr>
          <p:cNvPr id="6"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1058660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AutoShape 4" descr="ποτέλεσμα εικόνας για questions clipart"/>
          <p:cNvSpPr>
            <a:spLocks noChangeAspect="1" noChangeArrowheads="1"/>
          </p:cNvSpPr>
          <p:nvPr/>
        </p:nvSpPr>
        <p:spPr bwMode="auto">
          <a:xfrm>
            <a:off x="0" y="0"/>
            <a:ext cx="3362325" cy="3362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0" name="Picture 16" descr="ποτέλεσμα εικόνας για questions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4037" y="2005675"/>
            <a:ext cx="4230534" cy="4230534"/>
          </a:xfrm>
          <a:prstGeom prst="rect">
            <a:avLst/>
          </a:prstGeom>
          <a:noFill/>
          <a:extLst>
            <a:ext uri="{909E8E84-426E-40DD-AFC4-6F175D3DCCD1}">
              <a14:hiddenFill xmlns:a14="http://schemas.microsoft.com/office/drawing/2010/main">
                <a:solidFill>
                  <a:srgbClr val="FFFFFF"/>
                </a:solidFill>
              </a14:hiddenFill>
            </a:ext>
          </a:extLst>
        </p:spPr>
      </p:pic>
      <p:pic>
        <p:nvPicPr>
          <p:cNvPr id="13"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pic>
        <p:nvPicPr>
          <p:cNvPr id="14"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4"/>
          <a:stretch>
            <a:fillRect/>
          </a:stretch>
        </p:blipFill>
        <p:spPr>
          <a:xfrm>
            <a:off x="38305" y="73378"/>
            <a:ext cx="384353" cy="605838"/>
          </a:xfrm>
          <a:prstGeom prst="rect">
            <a:avLst/>
          </a:prstGeom>
        </p:spPr>
      </p:pic>
    </p:spTree>
    <p:extLst>
      <p:ext uri="{BB962C8B-B14F-4D97-AF65-F5344CB8AC3E}">
        <p14:creationId xmlns:p14="http://schemas.microsoft.com/office/powerpoint/2010/main" val="1081376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a:xfrm>
            <a:off x="1097280" y="1845734"/>
            <a:ext cx="10058400" cy="4023359"/>
          </a:xfrm>
        </p:spPr>
        <p:txBody>
          <a:bodyPr>
            <a:normAutofit fontScale="70000" lnSpcReduction="20000"/>
          </a:bodyPr>
          <a:lstStyle/>
          <a:p>
            <a:pPr marL="457200" indent="-457200">
              <a:buFont typeface="+mj-lt"/>
              <a:buAutoNum type="arabicPeriod"/>
            </a:pPr>
            <a:r>
              <a:rPr lang="en-US" dirty="0" smtClean="0"/>
              <a:t> </a:t>
            </a:r>
            <a:r>
              <a:rPr lang="en-US" dirty="0"/>
              <a:t>M. </a:t>
            </a:r>
            <a:r>
              <a:rPr lang="en-US" dirty="0" err="1"/>
              <a:t>Dunbabin</a:t>
            </a:r>
            <a:r>
              <a:rPr lang="en-US" dirty="0"/>
              <a:t> and L. Marques, “Robots for environmental </a:t>
            </a:r>
            <a:r>
              <a:rPr lang="en-US" dirty="0" smtClean="0"/>
              <a:t>monitoring: Significant </a:t>
            </a:r>
            <a:r>
              <a:rPr lang="en-US" dirty="0"/>
              <a:t>advancements and applications,” Robotics &amp; </a:t>
            </a:r>
            <a:r>
              <a:rPr lang="en-US" dirty="0" smtClean="0"/>
              <a:t>Automation </a:t>
            </a:r>
            <a:r>
              <a:rPr lang="it-IT" dirty="0" smtClean="0"/>
              <a:t>Magazine</a:t>
            </a:r>
            <a:r>
              <a:rPr lang="it-IT" dirty="0"/>
              <a:t>, IEEE, vol. 19, no. 1, pp. 24–39, 2012.</a:t>
            </a:r>
          </a:p>
          <a:p>
            <a:pPr marL="457200" indent="-457200">
              <a:buFont typeface="+mj-lt"/>
              <a:buAutoNum type="arabicPeriod"/>
            </a:pPr>
            <a:r>
              <a:rPr lang="it-IT" dirty="0" smtClean="0"/>
              <a:t>A</a:t>
            </a:r>
            <a:r>
              <a:rPr lang="it-IT" dirty="0"/>
              <a:t>. B. McDonald, “</a:t>
            </a:r>
            <a:r>
              <a:rPr lang="it-IT" dirty="0" err="1"/>
              <a:t>Survey</a:t>
            </a:r>
            <a:r>
              <a:rPr lang="it-IT" dirty="0"/>
              <a:t> of </a:t>
            </a:r>
            <a:r>
              <a:rPr lang="it-IT" dirty="0" err="1"/>
              <a:t>adaptive</a:t>
            </a:r>
            <a:r>
              <a:rPr lang="it-IT" dirty="0"/>
              <a:t> </a:t>
            </a:r>
            <a:r>
              <a:rPr lang="it-IT" dirty="0" err="1"/>
              <a:t>shortest-path</a:t>
            </a:r>
            <a:r>
              <a:rPr lang="it-IT" dirty="0"/>
              <a:t> </a:t>
            </a:r>
            <a:r>
              <a:rPr lang="it-IT" dirty="0" err="1"/>
              <a:t>routing</a:t>
            </a:r>
            <a:r>
              <a:rPr lang="it-IT" dirty="0"/>
              <a:t> in </a:t>
            </a:r>
            <a:r>
              <a:rPr lang="it-IT" dirty="0" err="1" smtClean="0"/>
              <a:t>dynamic</a:t>
            </a:r>
            <a:r>
              <a:rPr lang="it-IT" dirty="0"/>
              <a:t> </a:t>
            </a:r>
            <a:r>
              <a:rPr lang="it-IT" dirty="0" err="1" smtClean="0"/>
              <a:t>packet-switched</a:t>
            </a:r>
            <a:r>
              <a:rPr lang="it-IT" dirty="0" smtClean="0"/>
              <a:t> </a:t>
            </a:r>
            <a:r>
              <a:rPr lang="it-IT" dirty="0"/>
              <a:t>networks,” Technical report </a:t>
            </a:r>
            <a:r>
              <a:rPr lang="it-IT" dirty="0" err="1"/>
              <a:t>at</a:t>
            </a:r>
            <a:r>
              <a:rPr lang="it-IT" dirty="0"/>
              <a:t> the </a:t>
            </a:r>
            <a:r>
              <a:rPr lang="it-IT" dirty="0" err="1"/>
              <a:t>Dept</a:t>
            </a:r>
            <a:r>
              <a:rPr lang="it-IT" dirty="0"/>
              <a:t> of </a:t>
            </a:r>
            <a:r>
              <a:rPr lang="it-IT" dirty="0" smtClean="0"/>
              <a:t>Information Science </a:t>
            </a:r>
            <a:r>
              <a:rPr lang="it-IT" dirty="0"/>
              <a:t>and </a:t>
            </a:r>
            <a:r>
              <a:rPr lang="it-IT" dirty="0" err="1"/>
              <a:t>Telecommunications</a:t>
            </a:r>
            <a:r>
              <a:rPr lang="it-IT" dirty="0"/>
              <a:t>, April </a:t>
            </a:r>
            <a:r>
              <a:rPr lang="it-IT" dirty="0" smtClean="0"/>
              <a:t>1997.</a:t>
            </a:r>
          </a:p>
          <a:p>
            <a:pPr marL="457200" indent="-457200">
              <a:buFont typeface="+mj-lt"/>
              <a:buAutoNum type="arabicPeriod"/>
            </a:pPr>
            <a:r>
              <a:rPr lang="en-US" dirty="0" smtClean="0"/>
              <a:t>S. M. Y. X. I. C. M. Chen, V. Leung, “Hybrid geographical routing for </a:t>
            </a:r>
            <a:r>
              <a:rPr lang="en-US" dirty="0" err="1" smtClean="0"/>
              <a:t>lexible</a:t>
            </a:r>
            <a:r>
              <a:rPr lang="en-US" dirty="0" smtClean="0"/>
              <a:t> </a:t>
            </a:r>
            <a:r>
              <a:rPr lang="en-US" dirty="0"/>
              <a:t>energy-delay trade-offs,” IEEE Trans. </a:t>
            </a:r>
            <a:r>
              <a:rPr lang="en-US" dirty="0" err="1"/>
              <a:t>Veh</a:t>
            </a:r>
            <a:r>
              <a:rPr lang="en-US" dirty="0"/>
              <a:t>. </a:t>
            </a:r>
            <a:r>
              <a:rPr lang="en-US" dirty="0" err="1"/>
              <a:t>Technol</a:t>
            </a:r>
            <a:r>
              <a:rPr lang="en-US" dirty="0"/>
              <a:t>, vol. </a:t>
            </a:r>
            <a:r>
              <a:rPr lang="en-US" dirty="0" smtClean="0"/>
              <a:t>58, </a:t>
            </a:r>
            <a:r>
              <a:rPr lang="cs-CZ" dirty="0" smtClean="0"/>
              <a:t>no</a:t>
            </a:r>
            <a:r>
              <a:rPr lang="cs-CZ" dirty="0"/>
              <a:t>. 9, pp. 4976–4988, 2009</a:t>
            </a:r>
            <a:r>
              <a:rPr lang="cs-CZ" dirty="0" smtClean="0"/>
              <a:t>. </a:t>
            </a:r>
          </a:p>
          <a:p>
            <a:pPr marL="457200" indent="-457200">
              <a:buFont typeface="+mj-lt"/>
              <a:buAutoNum type="arabicPeriod"/>
            </a:pPr>
            <a:r>
              <a:rPr lang="cs-CZ" dirty="0" smtClean="0"/>
              <a:t> </a:t>
            </a:r>
            <a:r>
              <a:rPr lang="cs-CZ" dirty="0" err="1"/>
              <a:t>Y</a:t>
            </a:r>
            <a:r>
              <a:rPr lang="cs-CZ" dirty="0"/>
              <a:t>. </a:t>
            </a:r>
            <a:r>
              <a:rPr lang="cs-CZ" dirty="0" err="1"/>
              <a:t>Cao</a:t>
            </a:r>
            <a:r>
              <a:rPr lang="cs-CZ" dirty="0"/>
              <a:t> and Z. Sun, “</a:t>
            </a:r>
            <a:r>
              <a:rPr lang="cs-CZ" dirty="0" err="1"/>
              <a:t>Position</a:t>
            </a:r>
            <a:r>
              <a:rPr lang="cs-CZ" dirty="0"/>
              <a:t> </a:t>
            </a:r>
            <a:r>
              <a:rPr lang="cs-CZ" dirty="0" err="1"/>
              <a:t>based</a:t>
            </a:r>
            <a:r>
              <a:rPr lang="cs-CZ" dirty="0"/>
              <a:t> </a:t>
            </a:r>
            <a:r>
              <a:rPr lang="cs-CZ" dirty="0" err="1"/>
              <a:t>routing</a:t>
            </a:r>
            <a:r>
              <a:rPr lang="cs-CZ" dirty="0"/>
              <a:t> </a:t>
            </a:r>
            <a:r>
              <a:rPr lang="cs-CZ" dirty="0" err="1"/>
              <a:t>algorithms</a:t>
            </a:r>
            <a:r>
              <a:rPr lang="cs-CZ" dirty="0"/>
              <a:t> </a:t>
            </a:r>
            <a:r>
              <a:rPr lang="cs-CZ" dirty="0" err="1"/>
              <a:t>for</a:t>
            </a:r>
            <a:r>
              <a:rPr lang="cs-CZ" dirty="0"/>
              <a:t> ad </a:t>
            </a:r>
            <a:r>
              <a:rPr lang="cs-CZ" dirty="0" smtClean="0"/>
              <a:t>hoc </a:t>
            </a:r>
            <a:r>
              <a:rPr lang="cs-CZ" dirty="0" err="1" smtClean="0"/>
              <a:t>networks</a:t>
            </a:r>
            <a:r>
              <a:rPr lang="cs-CZ" dirty="0"/>
              <a:t>: A taxonomy,” Ad Hoc </a:t>
            </a:r>
            <a:r>
              <a:rPr lang="cs-CZ" dirty="0" err="1"/>
              <a:t>Wireless</a:t>
            </a:r>
            <a:r>
              <a:rPr lang="cs-CZ" dirty="0"/>
              <a:t> </a:t>
            </a:r>
            <a:r>
              <a:rPr lang="cs-CZ" dirty="0" err="1"/>
              <a:t>Networking</a:t>
            </a:r>
            <a:r>
              <a:rPr lang="cs-CZ" dirty="0"/>
              <a:t>, </a:t>
            </a:r>
            <a:r>
              <a:rPr lang="cs-CZ" dirty="0" err="1"/>
              <a:t>Kluwer</a:t>
            </a:r>
            <a:r>
              <a:rPr lang="cs-CZ" dirty="0"/>
              <a:t>, 2003</a:t>
            </a:r>
            <a:r>
              <a:rPr lang="cs-CZ" dirty="0" smtClean="0"/>
              <a:t>.</a:t>
            </a:r>
          </a:p>
          <a:p>
            <a:pPr marL="457200" indent="-457200">
              <a:buFont typeface="+mj-lt"/>
              <a:buAutoNum type="arabicPeriod"/>
            </a:pPr>
            <a:r>
              <a:rPr lang="cs-CZ" dirty="0" smtClean="0"/>
              <a:t> </a:t>
            </a:r>
            <a:r>
              <a:rPr lang="cs-CZ" dirty="0" err="1"/>
              <a:t>F.Fu</a:t>
            </a:r>
            <a:r>
              <a:rPr lang="cs-CZ" dirty="0"/>
              <a:t> and M. van der </a:t>
            </a:r>
            <a:r>
              <a:rPr lang="cs-CZ" dirty="0" err="1"/>
              <a:t>Schaar</a:t>
            </a:r>
            <a:r>
              <a:rPr lang="cs-CZ" dirty="0"/>
              <a:t>, “</a:t>
            </a:r>
            <a:r>
              <a:rPr lang="cs-CZ" dirty="0" err="1"/>
              <a:t>Dependant</a:t>
            </a:r>
            <a:r>
              <a:rPr lang="cs-CZ" dirty="0"/>
              <a:t> </a:t>
            </a:r>
            <a:r>
              <a:rPr lang="cs-CZ" dirty="0" err="1"/>
              <a:t>optimal</a:t>
            </a:r>
            <a:r>
              <a:rPr lang="cs-CZ" dirty="0"/>
              <a:t> </a:t>
            </a:r>
            <a:r>
              <a:rPr lang="cs-CZ" dirty="0" err="1"/>
              <a:t>stopping</a:t>
            </a:r>
            <a:r>
              <a:rPr lang="cs-CZ" dirty="0"/>
              <a:t> </a:t>
            </a:r>
            <a:r>
              <a:rPr lang="cs-CZ" dirty="0" err="1" smtClean="0"/>
              <a:t>framework</a:t>
            </a:r>
            <a:r>
              <a:rPr lang="cs-CZ" dirty="0"/>
              <a:t> </a:t>
            </a:r>
            <a:r>
              <a:rPr lang="cs-CZ" dirty="0" err="1" smtClean="0"/>
              <a:t>for</a:t>
            </a:r>
            <a:r>
              <a:rPr lang="cs-CZ" dirty="0" smtClean="0"/>
              <a:t> </a:t>
            </a:r>
            <a:r>
              <a:rPr lang="cs-CZ" dirty="0" err="1"/>
              <a:t>wireless</a:t>
            </a:r>
            <a:r>
              <a:rPr lang="cs-CZ" dirty="0"/>
              <a:t> </a:t>
            </a:r>
            <a:r>
              <a:rPr lang="cs-CZ" dirty="0" err="1"/>
              <a:t>multimedia</a:t>
            </a:r>
            <a:r>
              <a:rPr lang="cs-CZ" dirty="0"/>
              <a:t> </a:t>
            </a:r>
            <a:r>
              <a:rPr lang="cs-CZ" dirty="0" err="1"/>
              <a:t>transmission</a:t>
            </a:r>
            <a:r>
              <a:rPr lang="cs-CZ" dirty="0"/>
              <a:t>,” in </a:t>
            </a:r>
            <a:r>
              <a:rPr lang="cs-CZ" dirty="0" err="1"/>
              <a:t>Accoustics</a:t>
            </a:r>
            <a:r>
              <a:rPr lang="cs-CZ" dirty="0"/>
              <a:t> </a:t>
            </a:r>
            <a:r>
              <a:rPr lang="cs-CZ" dirty="0" err="1"/>
              <a:t>speech</a:t>
            </a:r>
            <a:r>
              <a:rPr lang="cs-CZ" dirty="0"/>
              <a:t> and </a:t>
            </a:r>
            <a:r>
              <a:rPr lang="cs-CZ" dirty="0" err="1" smtClean="0"/>
              <a:t>SignalProcessing</a:t>
            </a:r>
            <a:r>
              <a:rPr lang="cs-CZ" dirty="0" smtClean="0"/>
              <a:t> </a:t>
            </a:r>
            <a:r>
              <a:rPr lang="cs-CZ" dirty="0"/>
              <a:t>(ICASSP). IEEE, 2010, pp. </a:t>
            </a:r>
            <a:r>
              <a:rPr lang="cs-CZ" dirty="0" smtClean="0"/>
              <a:t>1–6. </a:t>
            </a:r>
          </a:p>
          <a:p>
            <a:pPr marL="457200" indent="-457200">
              <a:buFont typeface="+mj-lt"/>
              <a:buAutoNum type="arabicPeriod"/>
            </a:pPr>
            <a:r>
              <a:rPr lang="en-US" dirty="0" smtClean="0"/>
              <a:t>K. </a:t>
            </a:r>
            <a:r>
              <a:rPr lang="en-US" dirty="0" err="1"/>
              <a:t>Kolomvatsos</a:t>
            </a:r>
            <a:r>
              <a:rPr lang="en-US" dirty="0"/>
              <a:t>, </a:t>
            </a:r>
            <a:r>
              <a:rPr lang="en-US" dirty="0" smtClean="0"/>
              <a:t>C. </a:t>
            </a:r>
            <a:r>
              <a:rPr lang="en-US" dirty="0" err="1"/>
              <a:t>Anagnostopoulos</a:t>
            </a:r>
            <a:r>
              <a:rPr lang="en-US" dirty="0"/>
              <a:t>, “In-network decision </a:t>
            </a:r>
            <a:r>
              <a:rPr lang="en-US" dirty="0" smtClean="0"/>
              <a:t>making intelligence </a:t>
            </a:r>
            <a:r>
              <a:rPr lang="en-US" dirty="0"/>
              <a:t>for task allocation in edge computing.” in ICTAI, </a:t>
            </a:r>
            <a:r>
              <a:rPr lang="en-US" dirty="0" smtClean="0"/>
              <a:t>5-7 </a:t>
            </a:r>
            <a:r>
              <a:rPr lang="nb-NO" dirty="0" smtClean="0"/>
              <a:t>Nov </a:t>
            </a:r>
            <a:r>
              <a:rPr lang="nb-NO" dirty="0"/>
              <a:t>2018,Volos, 2018</a:t>
            </a:r>
            <a:r>
              <a:rPr lang="nb-NO" dirty="0" smtClean="0"/>
              <a:t>.</a:t>
            </a:r>
          </a:p>
          <a:p>
            <a:pPr marL="457200" indent="-457200">
              <a:buFont typeface="+mj-lt"/>
              <a:buAutoNum type="arabicPeriod"/>
            </a:pPr>
            <a:r>
              <a:rPr lang="nb-NO" dirty="0" smtClean="0"/>
              <a:t> </a:t>
            </a:r>
            <a:r>
              <a:rPr lang="nb-NO" dirty="0"/>
              <a:t>K. </a:t>
            </a:r>
            <a:r>
              <a:rPr lang="nb-NO" dirty="0" err="1"/>
              <a:t>Anagnostopoulos</a:t>
            </a:r>
            <a:r>
              <a:rPr lang="nb-NO" dirty="0"/>
              <a:t>, C. </a:t>
            </a:r>
            <a:r>
              <a:rPr lang="nb-NO" dirty="0" err="1"/>
              <a:t>Kolomvatsos</a:t>
            </a:r>
            <a:r>
              <a:rPr lang="nb-NO" dirty="0"/>
              <a:t>, “</a:t>
            </a:r>
            <a:r>
              <a:rPr lang="nb-NO" dirty="0" err="1"/>
              <a:t>Predictive</a:t>
            </a:r>
            <a:r>
              <a:rPr lang="nb-NO" dirty="0"/>
              <a:t> </a:t>
            </a:r>
            <a:r>
              <a:rPr lang="nb-NO" dirty="0" err="1"/>
              <a:t>intelligence</a:t>
            </a:r>
            <a:r>
              <a:rPr lang="nb-NO" dirty="0"/>
              <a:t> to </a:t>
            </a:r>
            <a:r>
              <a:rPr lang="nb-NO" dirty="0" err="1" smtClean="0"/>
              <a:t>the</a:t>
            </a:r>
            <a:r>
              <a:rPr lang="nb-NO" dirty="0"/>
              <a:t> </a:t>
            </a:r>
            <a:r>
              <a:rPr lang="nb-NO" dirty="0" err="1" smtClean="0"/>
              <a:t>edge</a:t>
            </a:r>
            <a:r>
              <a:rPr lang="nb-NO" dirty="0" smtClean="0"/>
              <a:t> </a:t>
            </a:r>
            <a:r>
              <a:rPr lang="nb-NO" dirty="0" err="1"/>
              <a:t>through</a:t>
            </a:r>
            <a:r>
              <a:rPr lang="nb-NO" dirty="0"/>
              <a:t> </a:t>
            </a:r>
            <a:r>
              <a:rPr lang="nb-NO" dirty="0" err="1"/>
              <a:t>approximate</a:t>
            </a:r>
            <a:r>
              <a:rPr lang="nb-NO" dirty="0"/>
              <a:t> </a:t>
            </a:r>
            <a:r>
              <a:rPr lang="nb-NO" dirty="0" err="1"/>
              <a:t>collaborative</a:t>
            </a:r>
            <a:r>
              <a:rPr lang="nb-NO" dirty="0"/>
              <a:t> </a:t>
            </a:r>
            <a:r>
              <a:rPr lang="nb-NO" dirty="0" err="1"/>
              <a:t>context</a:t>
            </a:r>
            <a:r>
              <a:rPr lang="nb-NO" dirty="0"/>
              <a:t> </a:t>
            </a:r>
            <a:r>
              <a:rPr lang="nb-NO" dirty="0" err="1"/>
              <a:t>reasoning</a:t>
            </a:r>
            <a:r>
              <a:rPr lang="nb-NO" dirty="0"/>
              <a:t>,” </a:t>
            </a:r>
            <a:r>
              <a:rPr lang="nb-NO" dirty="0" smtClean="0"/>
              <a:t>Applied </a:t>
            </a:r>
            <a:r>
              <a:rPr lang="it-IT" dirty="0" smtClean="0"/>
              <a:t>Intelligence</a:t>
            </a:r>
            <a:r>
              <a:rPr lang="it-IT" dirty="0"/>
              <a:t>, vol. 48, no. 4, p. 966991, </a:t>
            </a:r>
            <a:r>
              <a:rPr lang="it-IT" dirty="0" smtClean="0"/>
              <a:t>2018. </a:t>
            </a:r>
          </a:p>
          <a:p>
            <a:pPr marL="457200" indent="-457200">
              <a:buFont typeface="+mj-lt"/>
              <a:buAutoNum type="arabicPeriod"/>
            </a:pPr>
            <a:r>
              <a:rPr lang="en-US" dirty="0" smtClean="0"/>
              <a:t>C</a:t>
            </a:r>
            <a:r>
              <a:rPr lang="en-US" dirty="0"/>
              <a:t>. </a:t>
            </a:r>
            <a:r>
              <a:rPr lang="en-US" dirty="0" err="1"/>
              <a:t>Harth</a:t>
            </a:r>
            <a:r>
              <a:rPr lang="en-US" dirty="0"/>
              <a:t>, N. </a:t>
            </a:r>
            <a:r>
              <a:rPr lang="en-US" dirty="0" err="1"/>
              <a:t>Anagnostopoulos</a:t>
            </a:r>
            <a:r>
              <a:rPr lang="en-US" dirty="0"/>
              <a:t>, “Edge-centric efficient regression analytics</a:t>
            </a:r>
            <a:r>
              <a:rPr lang="en-US" dirty="0" smtClean="0"/>
              <a:t>.” </a:t>
            </a:r>
            <a:r>
              <a:rPr lang="it-IT" dirty="0" smtClean="0"/>
              <a:t>in </a:t>
            </a:r>
            <a:r>
              <a:rPr lang="it-IT" dirty="0"/>
              <a:t>EDGE 2018, CA, 02-07 </a:t>
            </a:r>
            <a:r>
              <a:rPr lang="it-IT" dirty="0" err="1"/>
              <a:t>Jul</a:t>
            </a:r>
            <a:r>
              <a:rPr lang="it-IT" dirty="0"/>
              <a:t> 2018, </a:t>
            </a:r>
            <a:r>
              <a:rPr lang="it-IT" dirty="0" smtClean="0"/>
              <a:t>2018.</a:t>
            </a:r>
          </a:p>
          <a:p>
            <a:pPr marL="457200" indent="-457200">
              <a:buFont typeface="+mj-lt"/>
              <a:buAutoNum type="arabicPeriod"/>
            </a:pPr>
            <a:r>
              <a:rPr lang="it-IT" dirty="0" smtClean="0"/>
              <a:t>C</a:t>
            </a:r>
            <a:r>
              <a:rPr lang="it-IT" dirty="0"/>
              <a:t>. </a:t>
            </a:r>
            <a:r>
              <a:rPr lang="it-IT" dirty="0" err="1"/>
              <a:t>Anagnostopoulos</a:t>
            </a:r>
            <a:r>
              <a:rPr lang="it-IT" dirty="0"/>
              <a:t> and S. </a:t>
            </a:r>
            <a:r>
              <a:rPr lang="it-IT" dirty="0" err="1"/>
              <a:t>Hadjefthymiades</a:t>
            </a:r>
            <a:r>
              <a:rPr lang="it-IT" dirty="0"/>
              <a:t>, “Delay-</a:t>
            </a:r>
            <a:r>
              <a:rPr lang="it-IT" dirty="0" err="1"/>
              <a:t>tolerant</a:t>
            </a:r>
            <a:r>
              <a:rPr lang="it-IT" dirty="0"/>
              <a:t> </a:t>
            </a:r>
            <a:r>
              <a:rPr lang="it-IT" dirty="0" smtClean="0"/>
              <a:t>delivery </a:t>
            </a:r>
            <a:r>
              <a:rPr lang="it-IT" dirty="0" err="1" smtClean="0"/>
              <a:t>quality</a:t>
            </a:r>
            <a:r>
              <a:rPr lang="it-IT" dirty="0" smtClean="0"/>
              <a:t> </a:t>
            </a:r>
            <a:r>
              <a:rPr lang="it-IT" dirty="0"/>
              <a:t>information in ad hoc networks,” Journal of </a:t>
            </a:r>
            <a:r>
              <a:rPr lang="it-IT" dirty="0" err="1"/>
              <a:t>Parallel</a:t>
            </a:r>
            <a:r>
              <a:rPr lang="it-IT" dirty="0"/>
              <a:t> </a:t>
            </a:r>
            <a:r>
              <a:rPr lang="it-IT" dirty="0" smtClean="0"/>
              <a:t>and </a:t>
            </a:r>
            <a:r>
              <a:rPr lang="en-US" dirty="0" smtClean="0"/>
              <a:t>Distributed </a:t>
            </a:r>
            <a:r>
              <a:rPr lang="en-US" dirty="0"/>
              <a:t>Computing, vol. 71(7), pp. 974–987, 2011.</a:t>
            </a:r>
          </a:p>
        </p:txBody>
      </p:sp>
    </p:spTree>
    <p:extLst>
      <p:ext uri="{BB962C8B-B14F-4D97-AF65-F5344CB8AC3E}">
        <p14:creationId xmlns:p14="http://schemas.microsoft.com/office/powerpoint/2010/main" val="995935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a:xfrm>
            <a:off x="1097280" y="1845734"/>
            <a:ext cx="10058400" cy="4023359"/>
          </a:xfrm>
        </p:spPr>
        <p:txBody>
          <a:bodyPr>
            <a:normAutofit fontScale="70000" lnSpcReduction="20000"/>
          </a:bodyPr>
          <a:lstStyle/>
          <a:p>
            <a:pPr marL="457200" indent="-457200">
              <a:buFont typeface="+mj-lt"/>
              <a:buAutoNum type="arabicPeriod" startAt="10"/>
            </a:pPr>
            <a:r>
              <a:rPr lang="en-US" dirty="0"/>
              <a:t>“Optimal quality-aware scheduling of data consumption </a:t>
            </a:r>
            <a:r>
              <a:rPr lang="en-US" dirty="0" smtClean="0"/>
              <a:t>in mobile ad </a:t>
            </a:r>
            <a:r>
              <a:rPr lang="en-US" dirty="0"/>
              <a:t>hoc networks,” Journal of Parallel and Distributed </a:t>
            </a:r>
            <a:r>
              <a:rPr lang="en-US" dirty="0" smtClean="0"/>
              <a:t>Computing, </a:t>
            </a:r>
            <a:r>
              <a:rPr lang="pt-BR" dirty="0" smtClean="0"/>
              <a:t>vol</a:t>
            </a:r>
            <a:r>
              <a:rPr lang="pt-BR" dirty="0"/>
              <a:t>. 72(10), pp. 1269–1279, </a:t>
            </a:r>
            <a:r>
              <a:rPr lang="pt-BR" dirty="0" err="1"/>
              <a:t>Oct</a:t>
            </a:r>
            <a:r>
              <a:rPr lang="pt-BR" dirty="0"/>
              <a:t>. </a:t>
            </a:r>
            <a:r>
              <a:rPr lang="pt-BR" dirty="0" smtClean="0"/>
              <a:t>2012.</a:t>
            </a:r>
          </a:p>
          <a:p>
            <a:pPr marL="457200" indent="-457200">
              <a:buFont typeface="+mj-lt"/>
              <a:buAutoNum type="arabicPeriod" startAt="10"/>
            </a:pPr>
            <a:r>
              <a:rPr lang="pt-BR" dirty="0" smtClean="0"/>
              <a:t>T</a:t>
            </a:r>
            <a:r>
              <a:rPr lang="pt-BR" dirty="0"/>
              <a:t>. S. Ferguson, </a:t>
            </a:r>
            <a:r>
              <a:rPr lang="pt-BR" dirty="0" err="1"/>
              <a:t>Optimal</a:t>
            </a:r>
            <a:r>
              <a:rPr lang="pt-BR" dirty="0"/>
              <a:t> </a:t>
            </a:r>
            <a:r>
              <a:rPr lang="pt-BR" dirty="0" err="1"/>
              <a:t>Stopping</a:t>
            </a:r>
            <a:r>
              <a:rPr lang="pt-BR" dirty="0"/>
              <a:t> </a:t>
            </a:r>
            <a:r>
              <a:rPr lang="pt-BR" dirty="0" err="1"/>
              <a:t>and</a:t>
            </a:r>
            <a:r>
              <a:rPr lang="pt-BR" dirty="0"/>
              <a:t> </a:t>
            </a:r>
            <a:r>
              <a:rPr lang="pt-BR" dirty="0" err="1"/>
              <a:t>Applications</a:t>
            </a:r>
            <a:r>
              <a:rPr lang="pt-BR" dirty="0"/>
              <a:t>. </a:t>
            </a:r>
            <a:r>
              <a:rPr lang="pt-BR" dirty="0" err="1" smtClean="0"/>
              <a:t>Mathematics</a:t>
            </a:r>
            <a:r>
              <a:rPr lang="pt-BR" dirty="0"/>
              <a:t> </a:t>
            </a:r>
            <a:r>
              <a:rPr lang="pt-BR" dirty="0" err="1" smtClean="0"/>
              <a:t>Department</a:t>
            </a:r>
            <a:r>
              <a:rPr lang="pt-BR" dirty="0"/>
              <a:t>, UCLA, </a:t>
            </a:r>
            <a:r>
              <a:rPr lang="pt-BR" dirty="0" err="1"/>
              <a:t>Accessed</a:t>
            </a:r>
            <a:r>
              <a:rPr lang="pt-BR" dirty="0"/>
              <a:t> May, </a:t>
            </a:r>
            <a:r>
              <a:rPr lang="pt-BR" dirty="0" smtClean="0"/>
              <a:t>2018.</a:t>
            </a:r>
          </a:p>
          <a:p>
            <a:pPr marL="457200" indent="-457200">
              <a:buFont typeface="+mj-lt"/>
              <a:buAutoNum type="arabicPeriod" startAt="10"/>
            </a:pPr>
            <a:r>
              <a:rPr lang="pt-BR" dirty="0" err="1" smtClean="0"/>
              <a:t>K</a:t>
            </a:r>
            <a:r>
              <a:rPr lang="pt-BR" dirty="0"/>
              <a:t>. Panagidi, C. </a:t>
            </a:r>
            <a:r>
              <a:rPr lang="pt-BR" dirty="0" err="1"/>
              <a:t>Anagnostopoulos</a:t>
            </a:r>
            <a:r>
              <a:rPr lang="pt-BR" dirty="0"/>
              <a:t>, </a:t>
            </a:r>
            <a:r>
              <a:rPr lang="pt-BR" dirty="0" err="1"/>
              <a:t>and</a:t>
            </a:r>
            <a:r>
              <a:rPr lang="pt-BR" dirty="0"/>
              <a:t> S. </a:t>
            </a:r>
            <a:r>
              <a:rPr lang="pt-BR" dirty="0" err="1"/>
              <a:t>Hadjiefthymiades</a:t>
            </a:r>
            <a:r>
              <a:rPr lang="pt-BR" dirty="0"/>
              <a:t>, “</a:t>
            </a:r>
            <a:r>
              <a:rPr lang="pt-BR" dirty="0" err="1" smtClean="0"/>
              <a:t>Optimal</a:t>
            </a:r>
            <a:r>
              <a:rPr lang="pt-BR" dirty="0"/>
              <a:t> </a:t>
            </a:r>
            <a:r>
              <a:rPr lang="pt-BR" dirty="0" err="1" smtClean="0"/>
              <a:t>grouping-of-pictures</a:t>
            </a:r>
            <a:r>
              <a:rPr lang="pt-BR" dirty="0" smtClean="0"/>
              <a:t> </a:t>
            </a:r>
            <a:r>
              <a:rPr lang="pt-BR" dirty="0"/>
              <a:t>in </a:t>
            </a:r>
            <a:r>
              <a:rPr lang="pt-BR" dirty="0" err="1"/>
              <a:t>iot</a:t>
            </a:r>
            <a:r>
              <a:rPr lang="pt-BR" dirty="0"/>
              <a:t> </a:t>
            </a:r>
            <a:r>
              <a:rPr lang="pt-BR" dirty="0" err="1"/>
              <a:t>video</a:t>
            </a:r>
            <a:r>
              <a:rPr lang="pt-BR" dirty="0"/>
              <a:t> </a:t>
            </a:r>
            <a:r>
              <a:rPr lang="pt-BR" dirty="0" err="1"/>
              <a:t>streams</a:t>
            </a:r>
            <a:r>
              <a:rPr lang="pt-BR" dirty="0"/>
              <a:t>,” Computer </a:t>
            </a:r>
            <a:r>
              <a:rPr lang="pt-BR" dirty="0" smtClean="0"/>
              <a:t>Communications </a:t>
            </a:r>
            <a:r>
              <a:rPr lang="it-IT" dirty="0" smtClean="0"/>
              <a:t>- </a:t>
            </a:r>
            <a:r>
              <a:rPr lang="it-IT" dirty="0"/>
              <a:t>In press, </a:t>
            </a:r>
            <a:r>
              <a:rPr lang="it-IT" dirty="0" smtClean="0"/>
              <a:t>2017</a:t>
            </a:r>
            <a:endParaRPr lang="it-IT" dirty="0"/>
          </a:p>
          <a:p>
            <a:pPr marL="457200" indent="-457200">
              <a:buFont typeface="+mj-lt"/>
              <a:buAutoNum type="arabicPeriod" startAt="10"/>
            </a:pPr>
            <a:r>
              <a:rPr lang="it-IT" dirty="0" smtClean="0"/>
              <a:t> </a:t>
            </a:r>
            <a:r>
              <a:rPr lang="it-IT" dirty="0"/>
              <a:t>C. </a:t>
            </a:r>
            <a:r>
              <a:rPr lang="it-IT" dirty="0" err="1"/>
              <a:t>Anagnostopoulos</a:t>
            </a:r>
            <a:r>
              <a:rPr lang="it-IT" dirty="0"/>
              <a:t> and S. </a:t>
            </a:r>
            <a:r>
              <a:rPr lang="it-IT" dirty="0" err="1"/>
              <a:t>Hadjiefthymiades</a:t>
            </a:r>
            <a:r>
              <a:rPr lang="it-IT" dirty="0"/>
              <a:t>, “Advanced </a:t>
            </a:r>
            <a:r>
              <a:rPr lang="it-IT" dirty="0" err="1" smtClean="0"/>
              <a:t>principal</a:t>
            </a:r>
            <a:r>
              <a:rPr lang="it-IT" dirty="0"/>
              <a:t> </a:t>
            </a:r>
            <a:r>
              <a:rPr lang="it-IT" dirty="0" smtClean="0"/>
              <a:t>component-</a:t>
            </a:r>
            <a:r>
              <a:rPr lang="it-IT" dirty="0" err="1" smtClean="0"/>
              <a:t>based</a:t>
            </a:r>
            <a:r>
              <a:rPr lang="it-IT" dirty="0" smtClean="0"/>
              <a:t> </a:t>
            </a:r>
            <a:r>
              <a:rPr lang="it-IT" dirty="0" err="1"/>
              <a:t>compression</a:t>
            </a:r>
            <a:r>
              <a:rPr lang="it-IT" dirty="0"/>
              <a:t> </a:t>
            </a:r>
            <a:r>
              <a:rPr lang="it-IT" dirty="0" err="1"/>
              <a:t>schemes</a:t>
            </a:r>
            <a:r>
              <a:rPr lang="it-IT" dirty="0"/>
              <a:t> for wireless </a:t>
            </a:r>
            <a:r>
              <a:rPr lang="it-IT" dirty="0" err="1"/>
              <a:t>sensor</a:t>
            </a:r>
            <a:r>
              <a:rPr lang="it-IT" dirty="0"/>
              <a:t> networks</a:t>
            </a:r>
            <a:r>
              <a:rPr lang="it-IT" dirty="0" smtClean="0"/>
              <a:t>,” </a:t>
            </a:r>
            <a:r>
              <a:rPr lang="pl-PL" dirty="0" smtClean="0"/>
              <a:t>ACM </a:t>
            </a:r>
            <a:r>
              <a:rPr lang="pl-PL" dirty="0"/>
              <a:t>Trans. Sen. </a:t>
            </a:r>
            <a:r>
              <a:rPr lang="pl-PL" dirty="0" err="1"/>
              <a:t>Netw</a:t>
            </a:r>
            <a:r>
              <a:rPr lang="pl-PL" dirty="0"/>
              <a:t>., vol. 11, no. 1, pp. 7:1–7:34, Jul. 2014</a:t>
            </a:r>
            <a:r>
              <a:rPr lang="pl-PL" dirty="0" smtClean="0"/>
              <a:t>.</a:t>
            </a:r>
            <a:r>
              <a:rPr lang="en-US" dirty="0" smtClean="0"/>
              <a:t>[</a:t>
            </a:r>
            <a:r>
              <a:rPr lang="en-US" dirty="0"/>
              <a:t>Online]. Available: </a:t>
            </a:r>
            <a:r>
              <a:rPr lang="en-US" dirty="0">
                <a:hlinkClick r:id="rId2"/>
              </a:rPr>
              <a:t>http://</a:t>
            </a:r>
            <a:r>
              <a:rPr lang="en-US" dirty="0" smtClean="0">
                <a:hlinkClick r:id="rId2"/>
              </a:rPr>
              <a:t>doi.acm.org/10.1145/2629330</a:t>
            </a:r>
            <a:endParaRPr lang="en-US" dirty="0"/>
          </a:p>
          <a:p>
            <a:pPr marL="457200" indent="-457200">
              <a:buFont typeface="+mj-lt"/>
              <a:buAutoNum type="arabicPeriod" startAt="10"/>
            </a:pPr>
            <a:r>
              <a:rPr lang="en-US" dirty="0" smtClean="0"/>
              <a:t>E</a:t>
            </a:r>
            <a:r>
              <a:rPr lang="en-US" dirty="0"/>
              <a:t>. S. Page, “Continuous inspection schemes,” </a:t>
            </a:r>
            <a:r>
              <a:rPr lang="en-US" dirty="0" err="1"/>
              <a:t>Biometrica</a:t>
            </a:r>
            <a:r>
              <a:rPr lang="en-US" dirty="0"/>
              <a:t>, vol. 41, </a:t>
            </a:r>
            <a:r>
              <a:rPr lang="en-US" dirty="0" smtClean="0"/>
              <a:t>pp. </a:t>
            </a:r>
            <a:r>
              <a:rPr lang="fi-FI" dirty="0" smtClean="0"/>
              <a:t>100–115</a:t>
            </a:r>
            <a:r>
              <a:rPr lang="fi-FI" dirty="0"/>
              <a:t>, </a:t>
            </a:r>
            <a:r>
              <a:rPr lang="fi-FI" dirty="0" smtClean="0"/>
              <a:t>1954.</a:t>
            </a:r>
          </a:p>
          <a:p>
            <a:pPr marL="457200" indent="-457200">
              <a:buFont typeface="+mj-lt"/>
              <a:buAutoNum type="arabicPeriod" startAt="10"/>
            </a:pPr>
            <a:r>
              <a:rPr lang="en-US" dirty="0" smtClean="0"/>
              <a:t>A</a:t>
            </a:r>
            <a:r>
              <a:rPr lang="en-US" dirty="0"/>
              <a:t>. N. </a:t>
            </a:r>
            <a:r>
              <a:rPr lang="en-US" dirty="0" err="1"/>
              <a:t>Shirayaev</a:t>
            </a:r>
            <a:r>
              <a:rPr lang="en-US" dirty="0"/>
              <a:t>, “Optimal stopping rules,” Springer-</a:t>
            </a:r>
            <a:r>
              <a:rPr lang="en-US" dirty="0" err="1"/>
              <a:t>Verlag</a:t>
            </a:r>
            <a:r>
              <a:rPr lang="en-US" dirty="0"/>
              <a:t>, 1978</a:t>
            </a:r>
            <a:r>
              <a:rPr lang="en-US" dirty="0" smtClean="0"/>
              <a:t>.</a:t>
            </a:r>
          </a:p>
          <a:p>
            <a:pPr marL="457200" indent="-457200">
              <a:buFont typeface="+mj-lt"/>
              <a:buAutoNum type="arabicPeriod" startAt="10"/>
            </a:pPr>
            <a:r>
              <a:rPr lang="en-US" dirty="0" smtClean="0"/>
              <a:t> </a:t>
            </a:r>
            <a:r>
              <a:rPr lang="en-US" dirty="0"/>
              <a:t>E. S. Page, “Procedures for reacting to a change in distribution,” </a:t>
            </a:r>
            <a:r>
              <a:rPr lang="en-US" dirty="0" smtClean="0"/>
              <a:t>Ann. </a:t>
            </a:r>
            <a:r>
              <a:rPr lang="nb-NO" dirty="0" smtClean="0"/>
              <a:t>Math</a:t>
            </a:r>
            <a:r>
              <a:rPr lang="nb-NO" dirty="0"/>
              <a:t>. Statist., vol. 42, no. 6, </a:t>
            </a:r>
            <a:r>
              <a:rPr lang="nb-NO" dirty="0" err="1"/>
              <a:t>pp</a:t>
            </a:r>
            <a:r>
              <a:rPr lang="nb-NO" dirty="0"/>
              <a:t>. 1897–1908, 1971</a:t>
            </a:r>
            <a:r>
              <a:rPr lang="nb-NO" dirty="0" smtClean="0"/>
              <a:t>. </a:t>
            </a:r>
          </a:p>
          <a:p>
            <a:pPr marL="457200" indent="-457200">
              <a:buFont typeface="+mj-lt"/>
              <a:buAutoNum type="arabicPeriod" startAt="10"/>
            </a:pPr>
            <a:r>
              <a:rPr lang="nb-NO" dirty="0" smtClean="0"/>
              <a:t>V</a:t>
            </a:r>
            <a:r>
              <a:rPr lang="nb-NO" dirty="0"/>
              <a:t>. J. </a:t>
            </a:r>
            <a:r>
              <a:rPr lang="nb-NO" dirty="0" err="1"/>
              <a:t>Unnikrishnan</a:t>
            </a:r>
            <a:r>
              <a:rPr lang="nb-NO" dirty="0"/>
              <a:t> and S. Meyn, “</a:t>
            </a:r>
            <a:r>
              <a:rPr lang="nb-NO" dirty="0" err="1"/>
              <a:t>Least</a:t>
            </a:r>
            <a:r>
              <a:rPr lang="nb-NO" dirty="0"/>
              <a:t> favorable </a:t>
            </a:r>
            <a:r>
              <a:rPr lang="nb-NO" dirty="0" err="1" smtClean="0"/>
              <a:t>distributions</a:t>
            </a:r>
            <a:r>
              <a:rPr lang="nb-NO" dirty="0"/>
              <a:t> </a:t>
            </a:r>
            <a:r>
              <a:rPr lang="nb-NO" dirty="0" smtClean="0"/>
              <a:t>for </a:t>
            </a:r>
            <a:r>
              <a:rPr lang="nb-NO" dirty="0"/>
              <a:t>robust </a:t>
            </a:r>
            <a:r>
              <a:rPr lang="nb-NO" dirty="0" err="1"/>
              <a:t>quickest</a:t>
            </a:r>
            <a:r>
              <a:rPr lang="nb-NO" dirty="0"/>
              <a:t> </a:t>
            </a:r>
            <a:r>
              <a:rPr lang="nb-NO" dirty="0" err="1"/>
              <a:t>change</a:t>
            </a:r>
            <a:r>
              <a:rPr lang="nb-NO" dirty="0"/>
              <a:t> </a:t>
            </a:r>
            <a:r>
              <a:rPr lang="nb-NO" dirty="0" err="1"/>
              <a:t>detection</a:t>
            </a:r>
            <a:r>
              <a:rPr lang="nb-NO" dirty="0"/>
              <a:t>,” in 2009 IEEE </a:t>
            </a:r>
            <a:r>
              <a:rPr lang="nb-NO" dirty="0" smtClean="0"/>
              <a:t>International Symposium </a:t>
            </a:r>
            <a:r>
              <a:rPr lang="nb-NO" dirty="0" err="1"/>
              <a:t>on</a:t>
            </a:r>
            <a:r>
              <a:rPr lang="nb-NO" dirty="0"/>
              <a:t> Information </a:t>
            </a:r>
            <a:r>
              <a:rPr lang="nb-NO" dirty="0" err="1"/>
              <a:t>Theory</a:t>
            </a:r>
            <a:r>
              <a:rPr lang="nb-NO" dirty="0"/>
              <a:t> , IEEE, </a:t>
            </a:r>
            <a:r>
              <a:rPr lang="nb-NO" dirty="0" smtClean="0"/>
              <a:t>2009.</a:t>
            </a:r>
          </a:p>
          <a:p>
            <a:pPr marL="457200" indent="-457200">
              <a:buFont typeface="+mj-lt"/>
              <a:buAutoNum type="arabicPeriod" startAt="10"/>
            </a:pPr>
            <a:r>
              <a:rPr lang="nb-NO" dirty="0" smtClean="0"/>
              <a:t>G</a:t>
            </a:r>
            <a:r>
              <a:rPr lang="nb-NO" dirty="0"/>
              <a:t>. V. </a:t>
            </a:r>
            <a:r>
              <a:rPr lang="nb-NO" dirty="0" err="1"/>
              <a:t>Moustakides</a:t>
            </a:r>
            <a:r>
              <a:rPr lang="nb-NO" dirty="0"/>
              <a:t>, “Optimal stopping time for </a:t>
            </a:r>
            <a:r>
              <a:rPr lang="nb-NO" dirty="0" err="1"/>
              <a:t>detecting</a:t>
            </a:r>
            <a:r>
              <a:rPr lang="nb-NO" dirty="0"/>
              <a:t> </a:t>
            </a:r>
            <a:r>
              <a:rPr lang="nb-NO" dirty="0" err="1"/>
              <a:t>changes</a:t>
            </a:r>
            <a:r>
              <a:rPr lang="nb-NO" dirty="0"/>
              <a:t> in</a:t>
            </a:r>
          </a:p>
          <a:p>
            <a:r>
              <a:rPr lang="en-US" dirty="0"/>
              <a:t>distributions,” Ann. Statist., vol. 14, no. 4, pp. 1379–1387, 1986.</a:t>
            </a:r>
          </a:p>
        </p:txBody>
      </p:sp>
    </p:spTree>
    <p:extLst>
      <p:ext uri="{BB962C8B-B14F-4D97-AF65-F5344CB8AC3E}">
        <p14:creationId xmlns:p14="http://schemas.microsoft.com/office/powerpoint/2010/main" val="1651023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F73ED-9903-40DB-B64E-040A28B7EAD5}"/>
              </a:ext>
            </a:extLst>
          </p:cNvPr>
          <p:cNvSpPr>
            <a:spLocks noGrp="1"/>
          </p:cNvSpPr>
          <p:nvPr>
            <p:ph type="title"/>
          </p:nvPr>
        </p:nvSpPr>
        <p:spPr>
          <a:xfrm>
            <a:off x="1097280" y="286603"/>
            <a:ext cx="10570464" cy="1450757"/>
          </a:xfrm>
        </p:spPr>
        <p:txBody>
          <a:bodyPr/>
          <a:lstStyle/>
          <a:p>
            <a:r>
              <a:rPr lang="en-US" dirty="0"/>
              <a:t>Change Point </a:t>
            </a:r>
            <a:r>
              <a:rPr lang="en-US" dirty="0" smtClean="0"/>
              <a:t>Detection Theory - Prerequisites</a:t>
            </a:r>
            <a:endParaRPr lang="en-US" dirty="0"/>
          </a:p>
        </p:txBody>
      </p:sp>
      <p:sp>
        <p:nvSpPr>
          <p:cNvPr id="3" name="Content Placeholder 2">
            <a:extLst>
              <a:ext uri="{FF2B5EF4-FFF2-40B4-BE49-F238E27FC236}">
                <a16:creationId xmlns="" xmlns:a16="http://schemas.microsoft.com/office/drawing/2014/main" id="{B4A1A8B5-E684-456B-91A8-9C98FC0B647C}"/>
              </a:ext>
            </a:extLst>
          </p:cNvPr>
          <p:cNvSpPr>
            <a:spLocks noGrp="1"/>
          </p:cNvSpPr>
          <p:nvPr>
            <p:ph idx="1"/>
          </p:nvPr>
        </p:nvSpPr>
        <p:spPr>
          <a:xfrm>
            <a:off x="1097280" y="1845734"/>
            <a:ext cx="9601200" cy="4023360"/>
          </a:xfrm>
        </p:spPr>
        <p:txBody>
          <a:bodyPr>
            <a:normAutofit/>
          </a:bodyPr>
          <a:lstStyle/>
          <a:p>
            <a:r>
              <a:rPr lang="en-US" dirty="0"/>
              <a:t>Stopping Rule is defined by two objects</a:t>
            </a:r>
            <a:endParaRPr lang="en-US" sz="2400" dirty="0"/>
          </a:p>
          <a:p>
            <a:r>
              <a:rPr lang="en-US" dirty="0"/>
              <a:t>A sequence of random variables, X</a:t>
            </a:r>
            <a:r>
              <a:rPr lang="en-US" baseline="-25000" dirty="0"/>
              <a:t>1</a:t>
            </a:r>
            <a:r>
              <a:rPr lang="en-US" dirty="0"/>
              <a:t>, X</a:t>
            </a:r>
            <a:r>
              <a:rPr lang="en-US" baseline="-25000" dirty="0"/>
              <a:t>2</a:t>
            </a:r>
            <a:r>
              <a:rPr lang="en-US" dirty="0"/>
              <a:t>, .., whose joint distribution is assumed known</a:t>
            </a:r>
            <a:endParaRPr lang="en-US" sz="2800" dirty="0"/>
          </a:p>
          <a:p>
            <a:r>
              <a:rPr lang="en-US" dirty="0"/>
              <a:t>A sequence of real-valued reward functions,</a:t>
            </a:r>
            <a:endParaRPr lang="en-US" sz="2800" dirty="0"/>
          </a:p>
          <a:p>
            <a:pPr lvl="4"/>
            <a:r>
              <a:rPr lang="mr-IN" dirty="0"/>
              <a:t>y</a:t>
            </a:r>
            <a:r>
              <a:rPr lang="mr-IN" baseline="-25000" dirty="0"/>
              <a:t>0</a:t>
            </a:r>
            <a:r>
              <a:rPr lang="mr-IN" dirty="0"/>
              <a:t>, y</a:t>
            </a:r>
            <a:r>
              <a:rPr lang="mr-IN" baseline="-25000" dirty="0"/>
              <a:t>1</a:t>
            </a:r>
            <a:r>
              <a:rPr lang="mr-IN" dirty="0"/>
              <a:t>(x</a:t>
            </a:r>
            <a:r>
              <a:rPr lang="mr-IN" baseline="-25000" dirty="0"/>
              <a:t>1</a:t>
            </a:r>
            <a:r>
              <a:rPr lang="mr-IN" dirty="0"/>
              <a:t>), y</a:t>
            </a:r>
            <a:r>
              <a:rPr lang="mr-IN" baseline="-25000" dirty="0"/>
              <a:t>2</a:t>
            </a:r>
            <a:r>
              <a:rPr lang="mr-IN" dirty="0"/>
              <a:t>(x</a:t>
            </a:r>
            <a:r>
              <a:rPr lang="mr-IN" baseline="-25000" dirty="0"/>
              <a:t>1</a:t>
            </a:r>
            <a:r>
              <a:rPr lang="mr-IN" dirty="0"/>
              <a:t>,x</a:t>
            </a:r>
            <a:r>
              <a:rPr lang="mr-IN" baseline="-25000" dirty="0"/>
              <a:t>2</a:t>
            </a:r>
            <a:r>
              <a:rPr lang="mr-IN" dirty="0"/>
              <a:t>), …, </a:t>
            </a:r>
            <a:r>
              <a:rPr lang="mr-IN" dirty="0" err="1"/>
              <a:t>y</a:t>
            </a:r>
            <a:r>
              <a:rPr lang="mr-IN" baseline="-25000" dirty="0"/>
              <a:t>∞</a:t>
            </a:r>
            <a:r>
              <a:rPr lang="mr-IN" dirty="0"/>
              <a:t>(x</a:t>
            </a:r>
            <a:r>
              <a:rPr lang="mr-IN" baseline="-25000" dirty="0"/>
              <a:t>1</a:t>
            </a:r>
            <a:r>
              <a:rPr lang="mr-IN" dirty="0"/>
              <a:t>,x</a:t>
            </a:r>
            <a:r>
              <a:rPr lang="mr-IN" baseline="-25000" dirty="0"/>
              <a:t>2</a:t>
            </a:r>
            <a:r>
              <a:rPr lang="mr-IN" dirty="0"/>
              <a:t>,…)</a:t>
            </a:r>
            <a:endParaRPr lang="mr-IN" sz="1800" dirty="0"/>
          </a:p>
          <a:p>
            <a:r>
              <a:rPr lang="en-US" dirty="0"/>
              <a:t>Given these objects, the problem is as follows:</a:t>
            </a:r>
            <a:endParaRPr lang="en-US" sz="2400" dirty="0"/>
          </a:p>
          <a:p>
            <a:r>
              <a:rPr lang="en-US" dirty="0"/>
              <a:t>You are observing the sequence of random variables, and at each step n, you can choose to either stop observing or continue</a:t>
            </a:r>
            <a:endParaRPr lang="en-US" sz="2800" dirty="0"/>
          </a:p>
          <a:p>
            <a:r>
              <a:rPr lang="en-US" dirty="0"/>
              <a:t>If you stop observing, you will receive the reward </a:t>
            </a:r>
            <a:r>
              <a:rPr lang="en-US" dirty="0" err="1"/>
              <a:t>y</a:t>
            </a:r>
            <a:r>
              <a:rPr lang="en-US" baseline="-25000" dirty="0" err="1"/>
              <a:t>n</a:t>
            </a:r>
            <a:endParaRPr lang="en-US" sz="2800" dirty="0"/>
          </a:p>
          <a:p>
            <a:r>
              <a:rPr lang="en-US" dirty="0"/>
              <a:t>You want to choose a stopping rule </a:t>
            </a:r>
            <a:r>
              <a:rPr lang="en-US" i="1" dirty="0" err="1"/>
              <a:t>Φ</a:t>
            </a:r>
            <a:r>
              <a:rPr lang="en-US" dirty="0"/>
              <a:t> to maximize your expected reward (or minimize the expected loss)</a:t>
            </a:r>
            <a:endParaRPr lang="en-US" sz="2800" dirty="0"/>
          </a:p>
          <a:p>
            <a:pPr marL="0" indent="0">
              <a:buNone/>
            </a:pPr>
            <a:endParaRPr lang="en-US" dirty="0"/>
          </a:p>
        </p:txBody>
      </p:sp>
      <p:pic>
        <p:nvPicPr>
          <p:cNvPr id="4" name="Picture 3"/>
          <p:cNvPicPr>
            <a:picLocks noChangeAspect="1"/>
          </p:cNvPicPr>
          <p:nvPr/>
        </p:nvPicPr>
        <p:blipFill>
          <a:blip r:embed="rId2"/>
          <a:stretch>
            <a:fillRect/>
          </a:stretch>
        </p:blipFill>
        <p:spPr>
          <a:xfrm>
            <a:off x="8979408" y="3292806"/>
            <a:ext cx="233474" cy="326864"/>
          </a:xfrm>
          <a:prstGeom prst="rect">
            <a:avLst/>
          </a:prstGeom>
        </p:spPr>
      </p:pic>
    </p:spTree>
    <p:extLst>
      <p:ext uri="{BB962C8B-B14F-4D97-AF65-F5344CB8AC3E}">
        <p14:creationId xmlns:p14="http://schemas.microsoft.com/office/powerpoint/2010/main" val="9072897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F73ED-9903-40DB-B64E-040A28B7EAD5}"/>
              </a:ext>
            </a:extLst>
          </p:cNvPr>
          <p:cNvSpPr>
            <a:spLocks noGrp="1"/>
          </p:cNvSpPr>
          <p:nvPr>
            <p:ph type="title"/>
          </p:nvPr>
        </p:nvSpPr>
        <p:spPr>
          <a:xfrm>
            <a:off x="1097280" y="286603"/>
            <a:ext cx="10570464" cy="1450757"/>
          </a:xfrm>
        </p:spPr>
        <p:txBody>
          <a:bodyPr/>
          <a:lstStyle/>
          <a:p>
            <a:r>
              <a:rPr lang="en-US" dirty="0"/>
              <a:t>Change Point </a:t>
            </a:r>
            <a:r>
              <a:rPr lang="en-US" dirty="0" smtClean="0"/>
              <a:t>Detection Theory - Prerequisites</a:t>
            </a:r>
            <a:endParaRPr lang="en-US" dirty="0"/>
          </a:p>
        </p:txBody>
      </p:sp>
      <p:sp>
        <p:nvSpPr>
          <p:cNvPr id="3" name="Content Placeholder 2">
            <a:extLst>
              <a:ext uri="{FF2B5EF4-FFF2-40B4-BE49-F238E27FC236}">
                <a16:creationId xmlns="" xmlns:a16="http://schemas.microsoft.com/office/drawing/2014/main" id="{B4A1A8B5-E684-456B-91A8-9C98FC0B647C}"/>
              </a:ext>
            </a:extLst>
          </p:cNvPr>
          <p:cNvSpPr>
            <a:spLocks noGrp="1"/>
          </p:cNvSpPr>
          <p:nvPr>
            <p:ph idx="1"/>
          </p:nvPr>
        </p:nvSpPr>
        <p:spPr>
          <a:xfrm>
            <a:off x="1097280" y="1845734"/>
            <a:ext cx="9601200" cy="4023360"/>
          </a:xfrm>
        </p:spPr>
        <p:txBody>
          <a:bodyPr>
            <a:normAutofit/>
          </a:bodyPr>
          <a:lstStyle/>
          <a:p>
            <a:r>
              <a:rPr lang="en-US" dirty="0"/>
              <a:t>Stopping rule </a:t>
            </a:r>
            <a:r>
              <a:rPr lang="en-US" i="1" dirty="0" err="1"/>
              <a:t>Φ</a:t>
            </a:r>
            <a:r>
              <a:rPr lang="en-US" dirty="0"/>
              <a:t> consists of sequence</a:t>
            </a:r>
            <a:endParaRPr lang="en-US" sz="2800" dirty="0"/>
          </a:p>
          <a:p>
            <a:pPr lvl="4"/>
            <a:r>
              <a:rPr lang="mr-IN" i="1" dirty="0" err="1"/>
              <a:t>Φ</a:t>
            </a:r>
            <a:r>
              <a:rPr lang="mr-IN" dirty="0"/>
              <a:t> = (</a:t>
            </a:r>
            <a:r>
              <a:rPr lang="mr-IN" i="1" dirty="0"/>
              <a:t>Φ</a:t>
            </a:r>
            <a:r>
              <a:rPr lang="mr-IN" baseline="-25000" dirty="0"/>
              <a:t>0</a:t>
            </a:r>
            <a:r>
              <a:rPr lang="mr-IN" dirty="0"/>
              <a:t>, </a:t>
            </a:r>
            <a:r>
              <a:rPr lang="mr-IN" i="1" dirty="0"/>
              <a:t>Φ</a:t>
            </a:r>
            <a:r>
              <a:rPr lang="mr-IN" baseline="-25000" dirty="0"/>
              <a:t>1</a:t>
            </a:r>
            <a:r>
              <a:rPr lang="mr-IN" dirty="0"/>
              <a:t>(x</a:t>
            </a:r>
            <a:r>
              <a:rPr lang="mr-IN" baseline="-25000" dirty="0"/>
              <a:t>1</a:t>
            </a:r>
            <a:r>
              <a:rPr lang="mr-IN" dirty="0"/>
              <a:t>), </a:t>
            </a:r>
            <a:r>
              <a:rPr lang="mr-IN" i="1" dirty="0"/>
              <a:t>Φ</a:t>
            </a:r>
            <a:r>
              <a:rPr lang="mr-IN" baseline="-25000" dirty="0"/>
              <a:t>2</a:t>
            </a:r>
            <a:r>
              <a:rPr lang="mr-IN" dirty="0"/>
              <a:t>(x</a:t>
            </a:r>
            <a:r>
              <a:rPr lang="mr-IN" baseline="-25000" dirty="0"/>
              <a:t>1</a:t>
            </a:r>
            <a:r>
              <a:rPr lang="mr-IN" dirty="0"/>
              <a:t>,x</a:t>
            </a:r>
            <a:r>
              <a:rPr lang="mr-IN" baseline="-25000" dirty="0"/>
              <a:t>2</a:t>
            </a:r>
            <a:r>
              <a:rPr lang="mr-IN" dirty="0"/>
              <a:t>), …)</a:t>
            </a:r>
            <a:endParaRPr lang="mr-IN" sz="1600" dirty="0"/>
          </a:p>
          <a:p>
            <a:r>
              <a:rPr lang="en-US" i="1" dirty="0" err="1"/>
              <a:t>Φ</a:t>
            </a:r>
            <a:r>
              <a:rPr lang="en-US" baseline="-25000" dirty="0" err="1"/>
              <a:t>n</a:t>
            </a:r>
            <a:r>
              <a:rPr lang="en-US" dirty="0"/>
              <a:t>(x</a:t>
            </a:r>
            <a:r>
              <a:rPr lang="en-US" baseline="-25000" dirty="0"/>
              <a:t>1</a:t>
            </a:r>
            <a:r>
              <a:rPr lang="en-US" dirty="0"/>
              <a:t>,…,</a:t>
            </a:r>
            <a:r>
              <a:rPr lang="en-US" dirty="0" err="1"/>
              <a:t>x</a:t>
            </a:r>
            <a:r>
              <a:rPr lang="en-US" baseline="-25000" dirty="0" err="1"/>
              <a:t>n</a:t>
            </a:r>
            <a:r>
              <a:rPr lang="en-US" dirty="0"/>
              <a:t>) : probability you stop after step n</a:t>
            </a:r>
            <a:endParaRPr lang="en-US" sz="2400" dirty="0"/>
          </a:p>
          <a:p>
            <a:r>
              <a:rPr lang="mr-IN" dirty="0"/>
              <a:t>0 &lt;= </a:t>
            </a:r>
            <a:r>
              <a:rPr lang="mr-IN" i="1" dirty="0" err="1"/>
              <a:t>Φ</a:t>
            </a:r>
            <a:r>
              <a:rPr lang="mr-IN" baseline="-25000" dirty="0" err="1"/>
              <a:t>n</a:t>
            </a:r>
            <a:r>
              <a:rPr lang="mr-IN" dirty="0"/>
              <a:t>(x</a:t>
            </a:r>
            <a:r>
              <a:rPr lang="mr-IN" baseline="-25000" dirty="0"/>
              <a:t>1</a:t>
            </a:r>
            <a:r>
              <a:rPr lang="mr-IN" dirty="0"/>
              <a:t>,…,</a:t>
            </a:r>
            <a:r>
              <a:rPr lang="mr-IN" dirty="0" err="1"/>
              <a:t>x</a:t>
            </a:r>
            <a:r>
              <a:rPr lang="mr-IN" baseline="-25000" dirty="0" err="1"/>
              <a:t>n</a:t>
            </a:r>
            <a:r>
              <a:rPr lang="mr-IN" dirty="0"/>
              <a:t>) &lt;= 1</a:t>
            </a:r>
            <a:endParaRPr lang="mr-IN" sz="2400" dirty="0"/>
          </a:p>
          <a:p>
            <a:r>
              <a:rPr lang="en-US" dirty="0"/>
              <a:t>If N is random variable over n (time to stop), the probability mass function </a:t>
            </a:r>
            <a:r>
              <a:rPr lang="en-US" dirty="0" err="1"/>
              <a:t>ψ</a:t>
            </a:r>
            <a:r>
              <a:rPr lang="en-US" dirty="0"/>
              <a:t> is defined as</a:t>
            </a:r>
            <a:endParaRPr lang="en-US" sz="2800" dirty="0"/>
          </a:p>
          <a:p>
            <a:pPr marL="0" indent="0">
              <a:buNone/>
            </a:pPr>
            <a:endParaRPr lang="en-US" dirty="0"/>
          </a:p>
        </p:txBody>
      </p:sp>
      <p:pic>
        <p:nvPicPr>
          <p:cNvPr id="4" name="Picture 3"/>
          <p:cNvPicPr>
            <a:picLocks noChangeAspect="1"/>
          </p:cNvPicPr>
          <p:nvPr/>
        </p:nvPicPr>
        <p:blipFill>
          <a:blip r:embed="rId2"/>
          <a:stretch>
            <a:fillRect/>
          </a:stretch>
        </p:blipFill>
        <p:spPr>
          <a:xfrm>
            <a:off x="8979408" y="3292806"/>
            <a:ext cx="233474" cy="326864"/>
          </a:xfrm>
          <a:prstGeom prst="rect">
            <a:avLst/>
          </a:prstGeom>
        </p:spPr>
      </p:pic>
      <p:pic>
        <p:nvPicPr>
          <p:cNvPr id="5" name="Picture 4"/>
          <p:cNvPicPr>
            <a:picLocks noChangeAspect="1"/>
          </p:cNvPicPr>
          <p:nvPr/>
        </p:nvPicPr>
        <p:blipFill>
          <a:blip r:embed="rId3"/>
          <a:stretch>
            <a:fillRect/>
          </a:stretch>
        </p:blipFill>
        <p:spPr>
          <a:xfrm>
            <a:off x="3456432" y="4100286"/>
            <a:ext cx="4192524" cy="689560"/>
          </a:xfrm>
          <a:prstGeom prst="rect">
            <a:avLst/>
          </a:prstGeom>
        </p:spPr>
      </p:pic>
      <p:pic>
        <p:nvPicPr>
          <p:cNvPr id="6" name="Picture 5"/>
          <p:cNvPicPr>
            <a:picLocks noChangeAspect="1"/>
          </p:cNvPicPr>
          <p:nvPr/>
        </p:nvPicPr>
        <p:blipFill>
          <a:blip r:embed="rId4"/>
          <a:stretch>
            <a:fillRect/>
          </a:stretch>
        </p:blipFill>
        <p:spPr>
          <a:xfrm>
            <a:off x="2501186" y="4992236"/>
            <a:ext cx="6711696" cy="1424028"/>
          </a:xfrm>
          <a:prstGeom prst="rect">
            <a:avLst/>
          </a:prstGeom>
        </p:spPr>
      </p:pic>
    </p:spTree>
    <p:extLst>
      <p:ext uri="{BB962C8B-B14F-4D97-AF65-F5344CB8AC3E}">
        <p14:creationId xmlns:p14="http://schemas.microsoft.com/office/powerpoint/2010/main" val="1684430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3F73ED-9903-40DB-B64E-040A28B7EAD5}"/>
              </a:ext>
            </a:extLst>
          </p:cNvPr>
          <p:cNvSpPr>
            <a:spLocks noGrp="1"/>
          </p:cNvSpPr>
          <p:nvPr>
            <p:ph type="title"/>
          </p:nvPr>
        </p:nvSpPr>
        <p:spPr>
          <a:xfrm>
            <a:off x="1097280" y="286603"/>
            <a:ext cx="10570464" cy="1450757"/>
          </a:xfrm>
        </p:spPr>
        <p:txBody>
          <a:bodyPr/>
          <a:lstStyle/>
          <a:p>
            <a:r>
              <a:rPr lang="en-US" dirty="0"/>
              <a:t>Change Point </a:t>
            </a:r>
            <a:r>
              <a:rPr lang="en-US" dirty="0" smtClean="0"/>
              <a:t>Detection Theory - Prerequisites</a:t>
            </a:r>
            <a:endParaRPr lang="en-US" dirty="0"/>
          </a:p>
        </p:txBody>
      </p:sp>
      <p:sp>
        <p:nvSpPr>
          <p:cNvPr id="3" name="Content Placeholder 2">
            <a:extLst>
              <a:ext uri="{FF2B5EF4-FFF2-40B4-BE49-F238E27FC236}">
                <a16:creationId xmlns="" xmlns:a16="http://schemas.microsoft.com/office/drawing/2014/main" id="{B4A1A8B5-E684-456B-91A8-9C98FC0B647C}"/>
              </a:ext>
            </a:extLst>
          </p:cNvPr>
          <p:cNvSpPr>
            <a:spLocks noGrp="1"/>
          </p:cNvSpPr>
          <p:nvPr>
            <p:ph idx="1"/>
          </p:nvPr>
        </p:nvSpPr>
        <p:spPr>
          <a:xfrm>
            <a:off x="1097280" y="1845734"/>
            <a:ext cx="9601200" cy="4023360"/>
          </a:xfrm>
        </p:spPr>
        <p:txBody>
          <a:bodyPr>
            <a:normAutofit/>
          </a:bodyPr>
          <a:lstStyle/>
          <a:p>
            <a:r>
              <a:rPr lang="en-US" dirty="0" smtClean="0"/>
              <a:t>so</a:t>
            </a:r>
            <a:r>
              <a:rPr lang="en-US" dirty="0"/>
              <a:t>, the problem is to choose stopping rule </a:t>
            </a:r>
            <a:r>
              <a:rPr lang="en-US" i="1" dirty="0" err="1"/>
              <a:t>Φ</a:t>
            </a:r>
            <a:r>
              <a:rPr lang="en-US" dirty="0"/>
              <a:t>   to maximize the expected return, V(</a:t>
            </a:r>
            <a:r>
              <a:rPr lang="en-US" i="1" dirty="0" err="1"/>
              <a:t>Φ</a:t>
            </a:r>
            <a:r>
              <a:rPr lang="en-US" dirty="0"/>
              <a:t> ),  defined as </a:t>
            </a:r>
            <a:endParaRPr lang="en-US" dirty="0" smtClean="0"/>
          </a:p>
          <a:p>
            <a:endParaRPr lang="en-US" dirty="0"/>
          </a:p>
          <a:p>
            <a:endParaRPr lang="en-US" dirty="0" smtClean="0"/>
          </a:p>
          <a:p>
            <a:endParaRPr lang="en-US" dirty="0"/>
          </a:p>
          <a:p>
            <a:endParaRPr lang="en-US" dirty="0" smtClean="0"/>
          </a:p>
          <a:p>
            <a:r>
              <a:rPr lang="en-US" dirty="0"/>
              <a:t>j = ∞ if we never stop (infinite horizon)</a:t>
            </a:r>
          </a:p>
          <a:p>
            <a:r>
              <a:rPr lang="en-US" dirty="0"/>
              <a:t>j = T if we stop at T (finite horizon)</a:t>
            </a:r>
          </a:p>
          <a:p>
            <a:endParaRPr lang="en-US" dirty="0"/>
          </a:p>
          <a:p>
            <a:pPr lvl="2"/>
            <a:endParaRPr lang="en-US" dirty="0"/>
          </a:p>
        </p:txBody>
      </p:sp>
      <p:pic>
        <p:nvPicPr>
          <p:cNvPr id="8" name="Picture 7"/>
          <p:cNvPicPr>
            <a:picLocks noChangeAspect="1"/>
          </p:cNvPicPr>
          <p:nvPr/>
        </p:nvPicPr>
        <p:blipFill>
          <a:blip r:embed="rId2"/>
          <a:stretch>
            <a:fillRect/>
          </a:stretch>
        </p:blipFill>
        <p:spPr>
          <a:xfrm>
            <a:off x="2182757" y="2563940"/>
            <a:ext cx="6321323" cy="781216"/>
          </a:xfrm>
          <a:prstGeom prst="rect">
            <a:avLst/>
          </a:prstGeom>
        </p:spPr>
      </p:pic>
    </p:spTree>
    <p:extLst>
      <p:ext uri="{BB962C8B-B14F-4D97-AF65-F5344CB8AC3E}">
        <p14:creationId xmlns:p14="http://schemas.microsoft.com/office/powerpoint/2010/main" val="2091289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Point Detection Theory</a:t>
            </a:r>
          </a:p>
        </p:txBody>
      </p:sp>
      <p:sp>
        <p:nvSpPr>
          <p:cNvPr id="3" name="Content Placeholder 2"/>
          <p:cNvSpPr>
            <a:spLocks noGrp="1"/>
          </p:cNvSpPr>
          <p:nvPr>
            <p:ph idx="1"/>
          </p:nvPr>
        </p:nvSpPr>
        <p:spPr/>
        <p:txBody>
          <a:bodyPr>
            <a:normAutofit fontScale="92500"/>
          </a:bodyPr>
          <a:lstStyle/>
          <a:p>
            <a:r>
              <a:rPr lang="en-US" dirty="0" smtClean="0"/>
              <a:t> </a:t>
            </a:r>
            <a:r>
              <a:rPr lang="en-US" sz="2400" dirty="0" smtClean="0"/>
              <a:t>A sequential change point detection rule is derived by stopping time </a:t>
            </a:r>
            <a:r>
              <a:rPr lang="el-GR" sz="2400" i="1" dirty="0" smtClean="0"/>
              <a:t>τ</a:t>
            </a:r>
            <a:r>
              <a:rPr lang="en-US" sz="2400" dirty="0" smtClean="0"/>
              <a:t>  of the</a:t>
            </a:r>
            <a:r>
              <a:rPr lang="el-GR" sz="2400" dirty="0" smtClean="0"/>
              <a:t> </a:t>
            </a:r>
            <a:r>
              <a:rPr lang="en-US" sz="2400" dirty="0" smtClean="0"/>
              <a:t>observation stream. </a:t>
            </a:r>
            <a:endParaRPr lang="el-GR" sz="2400" dirty="0" smtClean="0"/>
          </a:p>
          <a:p>
            <a:r>
              <a:rPr lang="en-US" sz="2400" dirty="0" smtClean="0"/>
              <a:t>The stopping time </a:t>
            </a:r>
            <a:r>
              <a:rPr lang="el-GR" sz="2400" i="1" dirty="0" smtClean="0"/>
              <a:t>τ</a:t>
            </a:r>
            <a:r>
              <a:rPr lang="en-US" sz="2400" dirty="0" smtClean="0"/>
              <a:t>  is the output of two</a:t>
            </a:r>
            <a:r>
              <a:rPr lang="el-GR" sz="2400" dirty="0" smtClean="0"/>
              <a:t> </a:t>
            </a:r>
            <a:r>
              <a:rPr lang="en-US" sz="2400" dirty="0" smtClean="0"/>
              <a:t>different characteristics:</a:t>
            </a:r>
          </a:p>
          <a:p>
            <a:pPr>
              <a:buFont typeface="Arial" charset="0"/>
              <a:buChar char="•"/>
            </a:pPr>
            <a:r>
              <a:rPr lang="en-US" sz="2400" dirty="0" smtClean="0"/>
              <a:t>  the detection delay and </a:t>
            </a:r>
            <a:r>
              <a:rPr lang="en-US" sz="2400" dirty="0" err="1" smtClean="0"/>
              <a:t>Dn</a:t>
            </a:r>
            <a:endParaRPr lang="en-US" sz="2400" dirty="0" smtClean="0"/>
          </a:p>
          <a:p>
            <a:pPr>
              <a:buFont typeface="Arial" charset="0"/>
              <a:buChar char="•"/>
            </a:pPr>
            <a:r>
              <a:rPr lang="en-US" sz="2400" dirty="0" smtClean="0"/>
              <a:t>  the frequency false alarm FAR</a:t>
            </a:r>
          </a:p>
          <a:p>
            <a:pPr>
              <a:buFont typeface="Arial" charset="0"/>
              <a:buChar char="•"/>
            </a:pPr>
            <a:endParaRPr lang="en-US" sz="2400" dirty="0"/>
          </a:p>
          <a:p>
            <a:endParaRPr lang="en-US" sz="2400" dirty="0" smtClean="0"/>
          </a:p>
          <a:p>
            <a:r>
              <a:rPr lang="en-US" sz="2400" dirty="0" smtClean="0"/>
              <a:t>Under </a:t>
            </a:r>
            <a:r>
              <a:rPr lang="en-US" sz="2400" dirty="0"/>
              <a:t>the </a:t>
            </a:r>
            <a:r>
              <a:rPr lang="en-US" sz="2400" dirty="0" err="1"/>
              <a:t>Lorden</a:t>
            </a:r>
            <a:r>
              <a:rPr lang="en-US" sz="2400" dirty="0"/>
              <a:t> criterion, the objective is to find </a:t>
            </a:r>
            <a:r>
              <a:rPr lang="en-US" sz="2400" dirty="0" smtClean="0"/>
              <a:t>the stopping </a:t>
            </a:r>
            <a:r>
              <a:rPr lang="en-US" sz="2400" dirty="0"/>
              <a:t>rule that minimizes the worst-case delay </a:t>
            </a:r>
            <a:r>
              <a:rPr lang="en-US" sz="2400" dirty="0" smtClean="0"/>
              <a:t>subject to </a:t>
            </a:r>
            <a:r>
              <a:rPr lang="en-US" sz="2400" dirty="0"/>
              <a:t>an upper bound on the false alarm rate.</a:t>
            </a:r>
          </a:p>
        </p:txBody>
      </p:sp>
      <p:pic>
        <p:nvPicPr>
          <p:cNvPr id="4" name="Picture 3"/>
          <p:cNvPicPr>
            <a:picLocks noChangeAspect="1"/>
          </p:cNvPicPr>
          <p:nvPr/>
        </p:nvPicPr>
        <p:blipFill>
          <a:blip r:embed="rId2"/>
          <a:stretch>
            <a:fillRect/>
          </a:stretch>
        </p:blipFill>
        <p:spPr>
          <a:xfrm>
            <a:off x="2487168" y="4057391"/>
            <a:ext cx="2475264" cy="741686"/>
          </a:xfrm>
          <a:prstGeom prst="rect">
            <a:avLst/>
          </a:prstGeom>
        </p:spPr>
      </p:pic>
      <p:pic>
        <p:nvPicPr>
          <p:cNvPr id="5" name="Picture 4"/>
          <p:cNvPicPr>
            <a:picLocks noChangeAspect="1"/>
          </p:cNvPicPr>
          <p:nvPr/>
        </p:nvPicPr>
        <p:blipFill rotWithShape="1">
          <a:blip r:embed="rId3"/>
          <a:srcRect r="25700" b="230"/>
          <a:stretch/>
        </p:blipFill>
        <p:spPr>
          <a:xfrm>
            <a:off x="1499617" y="5748135"/>
            <a:ext cx="6236208" cy="555333"/>
          </a:xfrm>
          <a:prstGeom prst="rect">
            <a:avLst/>
          </a:prstGeom>
        </p:spPr>
      </p:pic>
    </p:spTree>
    <p:extLst>
      <p:ext uri="{BB962C8B-B14F-4D97-AF65-F5344CB8AC3E}">
        <p14:creationId xmlns:p14="http://schemas.microsoft.com/office/powerpoint/2010/main" val="414525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a:xfrm>
            <a:off x="422658" y="286603"/>
            <a:ext cx="10733022" cy="1450757"/>
          </a:xfrm>
        </p:spPr>
        <p:txBody>
          <a:bodyPr/>
          <a:lstStyle/>
          <a:p>
            <a:r>
              <a:rPr lang="en-US" dirty="0">
                <a:solidFill>
                  <a:schemeClr val="tx1"/>
                </a:solidFill>
              </a:rPr>
              <a:t>U</a:t>
            </a:r>
            <a:r>
              <a:rPr lang="en-US" dirty="0" smtClean="0">
                <a:solidFill>
                  <a:schemeClr val="tx1"/>
                </a:solidFill>
              </a:rPr>
              <a:t>nmanned </a:t>
            </a:r>
            <a:r>
              <a:rPr lang="el-GR" dirty="0" err="1" smtClean="0">
                <a:latin typeface="Corbel"/>
              </a:rPr>
              <a:t>vehicles</a:t>
            </a:r>
            <a:r>
              <a:rPr lang="en-US" dirty="0" smtClean="0">
                <a:latin typeface="Corbel"/>
              </a:rPr>
              <a:t> ~</a:t>
            </a:r>
            <a:r>
              <a:rPr lang="el-GR" dirty="0" err="1" smtClean="0">
                <a:latin typeface="Corbel"/>
              </a:rPr>
              <a:t>future</a:t>
            </a:r>
            <a:r>
              <a:rPr lang="el-GR" dirty="0" smtClean="0">
                <a:latin typeface="Corbel"/>
              </a:rPr>
              <a:t> </a:t>
            </a:r>
            <a:r>
              <a:rPr lang="el-GR" dirty="0">
                <a:latin typeface="Corbel"/>
              </a:rPr>
              <a:t>of IOT</a:t>
            </a:r>
            <a:endParaRPr lang="el-GR" dirty="0"/>
          </a:p>
        </p:txBody>
      </p:sp>
      <p:sp>
        <p:nvSpPr>
          <p:cNvPr id="17" name="Content Placeholder 16">
            <a:extLst>
              <a:ext uri="{FF2B5EF4-FFF2-40B4-BE49-F238E27FC236}">
                <a16:creationId xmlns="" xmlns:a16="http://schemas.microsoft.com/office/drawing/2014/main" id="{80A1DAAE-6CF8-4165-AAA3-681359DA00C5}"/>
              </a:ext>
            </a:extLst>
          </p:cNvPr>
          <p:cNvSpPr>
            <a:spLocks noGrp="1"/>
          </p:cNvSpPr>
          <p:nvPr>
            <p:ph idx="1"/>
          </p:nvPr>
        </p:nvSpPr>
        <p:spPr>
          <a:xfrm>
            <a:off x="3940537" y="2409358"/>
            <a:ext cx="4070975" cy="3678303"/>
          </a:xfrm>
        </p:spPr>
        <p:txBody>
          <a:bodyPr vert="horz" lIns="0" tIns="45720" rIns="0" bIns="45720" rtlCol="0" anchor="t">
            <a:normAutofit/>
          </a:bodyPr>
          <a:lstStyle/>
          <a:p>
            <a:pPr marL="305435" indent="-305435">
              <a:buFont typeface="Wingdings" panose="05020102010507070707" pitchFamily="18" charset="2"/>
              <a:buChar char="q"/>
            </a:pPr>
            <a:r>
              <a:rPr lang="en-US" sz="3200" dirty="0"/>
              <a:t>Not static</a:t>
            </a:r>
            <a:endParaRPr lang="en-US" sz="3200" dirty="0">
              <a:cs typeface="Calibri"/>
            </a:endParaRPr>
          </a:p>
          <a:p>
            <a:pPr marL="305435" indent="-305435">
              <a:buFont typeface="Wingdings" panose="05020102010507070707" pitchFamily="18" charset="2"/>
              <a:buChar char="q"/>
            </a:pPr>
            <a:r>
              <a:rPr lang="en-US" sz="3200" dirty="0"/>
              <a:t>Deployable</a:t>
            </a:r>
            <a:endParaRPr lang="en-US" sz="3200" dirty="0">
              <a:cs typeface="Calibri"/>
            </a:endParaRPr>
          </a:p>
          <a:p>
            <a:pPr marL="305435" indent="-305435">
              <a:buFont typeface="Wingdings" panose="05020102010507070707" pitchFamily="18" charset="2"/>
              <a:buChar char="q"/>
            </a:pPr>
            <a:r>
              <a:rPr lang="en-US" sz="3200" dirty="0"/>
              <a:t>Carry flexible Payloads</a:t>
            </a:r>
            <a:endParaRPr lang="en-US" sz="3200" dirty="0">
              <a:cs typeface="Calibri"/>
            </a:endParaRPr>
          </a:p>
          <a:p>
            <a:pPr marL="305435" indent="-305435">
              <a:buFont typeface="Wingdings" panose="05020102010507070707" pitchFamily="18" charset="2"/>
              <a:buChar char="q"/>
            </a:pPr>
            <a:r>
              <a:rPr lang="en-US" sz="3200" dirty="0"/>
              <a:t>Can be re-programmable</a:t>
            </a:r>
            <a:endParaRPr lang="en-US" sz="3200" dirty="0">
              <a:cs typeface="Calibri"/>
            </a:endParaRPr>
          </a:p>
          <a:p>
            <a:pPr marL="305435" indent="-305435">
              <a:buFont typeface="Wingdings" panose="05020102010507070707" pitchFamily="18" charset="2"/>
              <a:buChar char="q"/>
            </a:pPr>
            <a:r>
              <a:rPr lang="en-US" sz="3200" dirty="0"/>
              <a:t>Can measure anything</a:t>
            </a:r>
            <a:endParaRPr lang="en-US" sz="2400" dirty="0">
              <a:cs typeface="Calibri"/>
            </a:endParaRPr>
          </a:p>
        </p:txBody>
      </p:sp>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C90A2C7E-3190-453A-B383-E7C6A4EB6E1E}"/>
              </a:ext>
            </a:extLst>
          </p:cNvPr>
          <p:cNvPicPr>
            <a:picLocks noChangeAspect="1"/>
          </p:cNvPicPr>
          <p:nvPr/>
        </p:nvPicPr>
        <p:blipFill>
          <a:blip r:embed="rId3"/>
          <a:stretch>
            <a:fillRect/>
          </a:stretch>
        </p:blipFill>
        <p:spPr>
          <a:xfrm>
            <a:off x="10046150" y="217329"/>
            <a:ext cx="1858904" cy="545840"/>
          </a:xfrm>
          <a:prstGeom prst="rect">
            <a:avLst/>
          </a:prstGeom>
        </p:spPr>
      </p:pic>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4"/>
          <a:stretch>
            <a:fillRect/>
          </a:stretch>
        </p:blipFill>
        <p:spPr>
          <a:xfrm>
            <a:off x="38305" y="73378"/>
            <a:ext cx="384353" cy="605838"/>
          </a:xfrm>
          <a:prstGeom prst="rect">
            <a:avLst/>
          </a:prstGeom>
        </p:spPr>
      </p:pic>
      <p:pic>
        <p:nvPicPr>
          <p:cNvPr id="14" name="Picture 14" descr="A picture containing cake, toy, LEGO&#10;&#10;Description generated with very high confidence">
            <a:extLst>
              <a:ext uri="{FF2B5EF4-FFF2-40B4-BE49-F238E27FC236}">
                <a16:creationId xmlns="" xmlns:a16="http://schemas.microsoft.com/office/drawing/2014/main" id="{B78137C2-19C8-4828-ACB9-06F1F9FD8280}"/>
              </a:ext>
            </a:extLst>
          </p:cNvPr>
          <p:cNvPicPr>
            <a:picLocks noChangeAspect="1"/>
          </p:cNvPicPr>
          <p:nvPr/>
        </p:nvPicPr>
        <p:blipFill>
          <a:blip r:embed="rId5"/>
          <a:stretch>
            <a:fillRect/>
          </a:stretch>
        </p:blipFill>
        <p:spPr>
          <a:xfrm>
            <a:off x="8625083" y="4898135"/>
            <a:ext cx="3300144" cy="1408982"/>
          </a:xfrm>
          <a:prstGeom prst="rect">
            <a:avLst/>
          </a:prstGeom>
        </p:spPr>
      </p:pic>
      <p:pic>
        <p:nvPicPr>
          <p:cNvPr id="16" name="Picture 16" descr="A picture containing object&#10;&#10;Description generated with high confidence">
            <a:extLst>
              <a:ext uri="{FF2B5EF4-FFF2-40B4-BE49-F238E27FC236}">
                <a16:creationId xmlns="" xmlns:a16="http://schemas.microsoft.com/office/drawing/2014/main" id="{11E3341C-3C91-4542-8AA2-05D7D26EAB7E}"/>
              </a:ext>
            </a:extLst>
          </p:cNvPr>
          <p:cNvPicPr>
            <a:picLocks noChangeAspect="1"/>
          </p:cNvPicPr>
          <p:nvPr/>
        </p:nvPicPr>
        <p:blipFill>
          <a:blip r:embed="rId6"/>
          <a:stretch>
            <a:fillRect/>
          </a:stretch>
        </p:blipFill>
        <p:spPr>
          <a:xfrm>
            <a:off x="8851392" y="1895730"/>
            <a:ext cx="2847526" cy="1533092"/>
          </a:xfrm>
          <a:prstGeom prst="rect">
            <a:avLst/>
          </a:prstGeom>
        </p:spPr>
      </p:pic>
      <p:pic>
        <p:nvPicPr>
          <p:cNvPr id="18" name="Picture 18" descr="A small boat in a body of water&#10;&#10;Description generated with high confidence">
            <a:extLst>
              <a:ext uri="{FF2B5EF4-FFF2-40B4-BE49-F238E27FC236}">
                <a16:creationId xmlns="" xmlns:a16="http://schemas.microsoft.com/office/drawing/2014/main" id="{36736BAC-14D9-4B93-BFB1-4876C52884AD}"/>
              </a:ext>
            </a:extLst>
          </p:cNvPr>
          <p:cNvPicPr>
            <a:picLocks noChangeAspect="1"/>
          </p:cNvPicPr>
          <p:nvPr/>
        </p:nvPicPr>
        <p:blipFill rotWithShape="1">
          <a:blip r:embed="rId7"/>
          <a:srcRect l="5263" t="9829" r="7430" b="31196"/>
          <a:stretch/>
        </p:blipFill>
        <p:spPr>
          <a:xfrm>
            <a:off x="8645502" y="3419653"/>
            <a:ext cx="2801295" cy="1379066"/>
          </a:xfrm>
          <a:prstGeom prst="rect">
            <a:avLst/>
          </a:prstGeom>
        </p:spPr>
      </p:pic>
      <p:graphicFrame>
        <p:nvGraphicFramePr>
          <p:cNvPr id="9" name="Diagram 5">
            <a:extLst>
              <a:ext uri="{FF2B5EF4-FFF2-40B4-BE49-F238E27FC236}">
                <a16:creationId xmlns="" xmlns:a16="http://schemas.microsoft.com/office/drawing/2014/main" id="{33E16229-9A51-4C2E-9344-DFA064220FE6}"/>
              </a:ext>
            </a:extLst>
          </p:cNvPr>
          <p:cNvGraphicFramePr>
            <a:graphicFrameLocks/>
          </p:cNvGraphicFramePr>
          <p:nvPr>
            <p:extLst>
              <p:ext uri="{D42A27DB-BD31-4B8C-83A1-F6EECF244321}">
                <p14:modId xmlns:p14="http://schemas.microsoft.com/office/powerpoint/2010/main" val="818376028"/>
              </p:ext>
            </p:extLst>
          </p:nvPr>
        </p:nvGraphicFramePr>
        <p:xfrm>
          <a:off x="-1712117" y="2297670"/>
          <a:ext cx="7688141" cy="32621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1737360" y="3555188"/>
            <a:ext cx="1115568" cy="553998"/>
          </a:xfrm>
          <a:prstGeom prst="rect">
            <a:avLst/>
          </a:prstGeom>
          <a:noFill/>
        </p:spPr>
        <p:txBody>
          <a:bodyPr wrap="square" rtlCol="0">
            <a:spAutoFit/>
          </a:bodyPr>
          <a:lstStyle/>
          <a:p>
            <a:r>
              <a:rPr lang="el-GR" sz="3000" dirty="0" err="1" smtClean="0"/>
              <a:t>ΙοΤ</a:t>
            </a:r>
            <a:endParaRPr lang="en-US" sz="3000" dirty="0"/>
          </a:p>
        </p:txBody>
      </p:sp>
    </p:spTree>
    <p:extLst>
      <p:ext uri="{BB962C8B-B14F-4D97-AF65-F5344CB8AC3E}">
        <p14:creationId xmlns:p14="http://schemas.microsoft.com/office/powerpoint/2010/main" val="127137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4446CE-8B33-4A4B-9161-14832E19962D}"/>
              </a:ext>
            </a:extLst>
          </p:cNvPr>
          <p:cNvSpPr>
            <a:spLocks noGrp="1"/>
          </p:cNvSpPr>
          <p:nvPr>
            <p:ph type="title"/>
          </p:nvPr>
        </p:nvSpPr>
        <p:spPr/>
        <p:txBody>
          <a:bodyPr/>
          <a:lstStyle/>
          <a:p>
            <a:r>
              <a:rPr lang="en-US"/>
              <a:t>Robot Operating System (ROS)</a:t>
            </a:r>
          </a:p>
        </p:txBody>
      </p:sp>
      <p:sp>
        <p:nvSpPr>
          <p:cNvPr id="3" name="Content Placeholder 2">
            <a:extLst>
              <a:ext uri="{FF2B5EF4-FFF2-40B4-BE49-F238E27FC236}">
                <a16:creationId xmlns="" xmlns:a16="http://schemas.microsoft.com/office/drawing/2014/main" id="{C3EEDAD0-32C4-4CB2-89AB-EE3053377815}"/>
              </a:ext>
            </a:extLst>
          </p:cNvPr>
          <p:cNvSpPr>
            <a:spLocks noGrp="1"/>
          </p:cNvSpPr>
          <p:nvPr>
            <p:ph idx="1"/>
          </p:nvPr>
        </p:nvSpPr>
        <p:spPr/>
        <p:txBody>
          <a:bodyPr/>
          <a:lstStyle/>
          <a:p>
            <a:pPr marL="305435" indent="-305435">
              <a:buFont typeface="Wingdings" panose="05020102010507070707" pitchFamily="18" charset="2"/>
              <a:buChar char="q"/>
            </a:pPr>
            <a:r>
              <a:rPr lang="en-US" sz="2800"/>
              <a:t>Meta Operating System</a:t>
            </a:r>
          </a:p>
          <a:p>
            <a:pPr marL="305435" indent="-305435">
              <a:buFont typeface="Wingdings" panose="05020102010507070707" pitchFamily="18" charset="2"/>
              <a:buChar char="q"/>
            </a:pPr>
            <a:r>
              <a:rPr lang="en-US" sz="2800"/>
              <a:t>Open source</a:t>
            </a:r>
          </a:p>
          <a:p>
            <a:pPr marL="305435" indent="-305435">
              <a:buFont typeface="Wingdings" panose="05020102010507070707" pitchFamily="18" charset="2"/>
              <a:buChar char="q"/>
            </a:pPr>
            <a:r>
              <a:rPr lang="en-US" sz="2800"/>
              <a:t>Code Reuse</a:t>
            </a:r>
          </a:p>
          <a:p>
            <a:pPr marL="305435" indent="-305435">
              <a:buFont typeface="Wingdings" panose="05020102010507070707" pitchFamily="18" charset="2"/>
              <a:buChar char="q"/>
            </a:pPr>
            <a:r>
              <a:rPr lang="en-US" sz="2800"/>
              <a:t>Widespread use</a:t>
            </a:r>
          </a:p>
        </p:txBody>
      </p:sp>
    </p:spTree>
    <p:extLst>
      <p:ext uri="{BB962C8B-B14F-4D97-AF65-F5344CB8AC3E}">
        <p14:creationId xmlns:p14="http://schemas.microsoft.com/office/powerpoint/2010/main" val="30212257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419A5E-DB70-405C-8BC4-DDFAD6F996FB}"/>
              </a:ext>
            </a:extLst>
          </p:cNvPr>
          <p:cNvSpPr>
            <a:spLocks noGrp="1"/>
          </p:cNvSpPr>
          <p:nvPr>
            <p:ph type="title"/>
          </p:nvPr>
        </p:nvSpPr>
        <p:spPr/>
        <p:txBody>
          <a:bodyPr/>
          <a:lstStyle/>
          <a:p>
            <a:r>
              <a:rPr lang="en-US"/>
              <a:t>Robot Operating System (ROS):</a:t>
            </a:r>
          </a:p>
          <a:p>
            <a:r>
              <a:rPr lang="en-US"/>
              <a:t>Publish Subscribe</a:t>
            </a:r>
          </a:p>
        </p:txBody>
      </p:sp>
      <p:sp>
        <p:nvSpPr>
          <p:cNvPr id="3" name="Content Placeholder 2">
            <a:extLst>
              <a:ext uri="{FF2B5EF4-FFF2-40B4-BE49-F238E27FC236}">
                <a16:creationId xmlns="" xmlns:a16="http://schemas.microsoft.com/office/drawing/2014/main" id="{0CF6F956-CE30-4067-8D60-E6A8419898C8}"/>
              </a:ext>
            </a:extLst>
          </p:cNvPr>
          <p:cNvSpPr>
            <a:spLocks noGrp="1"/>
          </p:cNvSpPr>
          <p:nvPr>
            <p:ph sz="half" idx="1"/>
          </p:nvPr>
        </p:nvSpPr>
        <p:spPr>
          <a:xfrm>
            <a:off x="581193" y="2228003"/>
            <a:ext cx="2705070" cy="3633047"/>
          </a:xfrm>
        </p:spPr>
        <p:txBody>
          <a:bodyPr/>
          <a:lstStyle/>
          <a:p>
            <a:pPr marL="305435" indent="-305435">
              <a:buFont typeface="Wingdings" panose="05020102010507070707" pitchFamily="18" charset="2"/>
              <a:buChar char="q"/>
            </a:pPr>
            <a:r>
              <a:rPr lang="en-US"/>
              <a:t>Publishers</a:t>
            </a:r>
          </a:p>
          <a:p>
            <a:pPr marL="305435" indent="-305435">
              <a:buFont typeface="Wingdings" panose="05020102010507070707" pitchFamily="18" charset="2"/>
              <a:buChar char="q"/>
            </a:pPr>
            <a:r>
              <a:rPr lang="en-US"/>
              <a:t>Subscribers</a:t>
            </a:r>
          </a:p>
          <a:p>
            <a:pPr marL="305435" indent="-305435">
              <a:buFont typeface="Wingdings" panose="05020102010507070707" pitchFamily="18" charset="2"/>
              <a:buChar char="q"/>
            </a:pPr>
            <a:r>
              <a:rPr lang="en-US"/>
              <a:t>Topics</a:t>
            </a:r>
          </a:p>
        </p:txBody>
      </p:sp>
      <p:pic>
        <p:nvPicPr>
          <p:cNvPr id="7" name="Picture 7" descr="A close up of a map&#10;&#10;Description generated with very high confidence">
            <a:extLst>
              <a:ext uri="{FF2B5EF4-FFF2-40B4-BE49-F238E27FC236}">
                <a16:creationId xmlns="" xmlns:a16="http://schemas.microsoft.com/office/drawing/2014/main" id="{9975BC0B-9C65-479B-B172-B7C9112B7072}"/>
              </a:ext>
            </a:extLst>
          </p:cNvPr>
          <p:cNvPicPr>
            <a:picLocks noGrp="1" noChangeAspect="1"/>
          </p:cNvPicPr>
          <p:nvPr>
            <p:ph sz="half" idx="2"/>
          </p:nvPr>
        </p:nvPicPr>
        <p:blipFill>
          <a:blip r:embed="rId2"/>
          <a:stretch>
            <a:fillRect/>
          </a:stretch>
        </p:blipFill>
        <p:spPr>
          <a:xfrm>
            <a:off x="3579617" y="2228003"/>
            <a:ext cx="7865162" cy="4524443"/>
          </a:xfrm>
          <a:prstGeom prst="rect">
            <a:avLst/>
          </a:prstGeom>
        </p:spPr>
      </p:pic>
    </p:spTree>
    <p:extLst>
      <p:ext uri="{BB962C8B-B14F-4D97-AF65-F5344CB8AC3E}">
        <p14:creationId xmlns:p14="http://schemas.microsoft.com/office/powerpoint/2010/main" val="1030233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08398-0841-4F72-8BA7-06AE0765AAF1}"/>
              </a:ext>
            </a:extLst>
          </p:cNvPr>
          <p:cNvSpPr>
            <a:spLocks noGrp="1"/>
          </p:cNvSpPr>
          <p:nvPr>
            <p:ph type="title"/>
          </p:nvPr>
        </p:nvSpPr>
        <p:spPr/>
        <p:txBody>
          <a:bodyPr/>
          <a:lstStyle/>
          <a:p>
            <a:r>
              <a:rPr lang="en-US" dirty="0"/>
              <a:t>Robot Operating System (ROS):</a:t>
            </a:r>
          </a:p>
          <a:p>
            <a:r>
              <a:rPr lang="en-US" dirty="0"/>
              <a:t>Sensors</a:t>
            </a:r>
          </a:p>
        </p:txBody>
      </p:sp>
      <p:sp>
        <p:nvSpPr>
          <p:cNvPr id="3" name="Content Placeholder 2">
            <a:extLst>
              <a:ext uri="{FF2B5EF4-FFF2-40B4-BE49-F238E27FC236}">
                <a16:creationId xmlns="" xmlns:a16="http://schemas.microsoft.com/office/drawing/2014/main" id="{1A707CDF-14F0-4E99-B8C5-49C5585222A8}"/>
              </a:ext>
            </a:extLst>
          </p:cNvPr>
          <p:cNvSpPr>
            <a:spLocks noGrp="1"/>
          </p:cNvSpPr>
          <p:nvPr>
            <p:ph sz="half" idx="1"/>
          </p:nvPr>
        </p:nvSpPr>
        <p:spPr/>
        <p:txBody>
          <a:bodyPr/>
          <a:lstStyle/>
          <a:p>
            <a:pPr marL="305435" indent="-305435">
              <a:buFont typeface="Wingdings" panose="05020102010507070707" pitchFamily="18" charset="2"/>
              <a:buChar char="q"/>
            </a:pPr>
            <a:r>
              <a:rPr lang="en-US" dirty="0"/>
              <a:t>1D range finders</a:t>
            </a:r>
          </a:p>
          <a:p>
            <a:pPr marL="305435" indent="-305435">
              <a:buFont typeface="Wingdings" panose="05020102010507070707" pitchFamily="18" charset="2"/>
              <a:buChar char="q"/>
            </a:pPr>
            <a:r>
              <a:rPr lang="en-US" dirty="0"/>
              <a:t>2D range finders</a:t>
            </a:r>
          </a:p>
          <a:p>
            <a:pPr marL="305435" indent="-305435">
              <a:buFont typeface="Wingdings" panose="05020102010507070707" pitchFamily="18" charset="2"/>
              <a:buChar char="q"/>
            </a:pPr>
            <a:r>
              <a:rPr lang="en-US" dirty="0"/>
              <a:t>3D Sensors (range finders and RGB-D cameras)</a:t>
            </a:r>
          </a:p>
          <a:p>
            <a:pPr marL="305435" indent="-305435">
              <a:buFont typeface="Wingdings" panose="05020102010507070707" pitchFamily="18" charset="2"/>
              <a:buChar char="q"/>
            </a:pPr>
            <a:r>
              <a:rPr lang="en-US" dirty="0"/>
              <a:t>Audio / Speech recognition </a:t>
            </a:r>
          </a:p>
          <a:p>
            <a:pPr marL="305435" indent="-305435">
              <a:buFont typeface="Wingdings" panose="05020102010507070707" pitchFamily="18" charset="2"/>
              <a:buChar char="q"/>
            </a:pPr>
            <a:r>
              <a:rPr lang="en-US" dirty="0"/>
              <a:t>Cameras</a:t>
            </a:r>
          </a:p>
          <a:p>
            <a:pPr marL="305435" indent="-305435">
              <a:buFont typeface="Wingdings" panose="05020102010507070707" pitchFamily="18" charset="2"/>
              <a:buChar char="q"/>
            </a:pPr>
            <a:r>
              <a:rPr lang="en-US" dirty="0"/>
              <a:t>Environmental (like measuring wind speed and direction)</a:t>
            </a:r>
          </a:p>
        </p:txBody>
      </p:sp>
      <p:sp>
        <p:nvSpPr>
          <p:cNvPr id="4" name="Content Placeholder 3">
            <a:extLst>
              <a:ext uri="{FF2B5EF4-FFF2-40B4-BE49-F238E27FC236}">
                <a16:creationId xmlns="" xmlns:a16="http://schemas.microsoft.com/office/drawing/2014/main" id="{532E10EC-FEE2-40C9-80D8-898927B16A34}"/>
              </a:ext>
            </a:extLst>
          </p:cNvPr>
          <p:cNvSpPr>
            <a:spLocks noGrp="1"/>
          </p:cNvSpPr>
          <p:nvPr>
            <p:ph sz="half" idx="2"/>
          </p:nvPr>
        </p:nvSpPr>
        <p:spPr/>
        <p:txBody>
          <a:bodyPr/>
          <a:lstStyle/>
          <a:p>
            <a:pPr marL="305435" indent="-305435">
              <a:buFont typeface="Wingdings" panose="05020102010507070707" pitchFamily="18" charset="2"/>
              <a:buChar char="q"/>
            </a:pPr>
            <a:r>
              <a:rPr lang="en-US" dirty="0"/>
              <a:t>Force / Torque / Touch Sensors</a:t>
            </a:r>
          </a:p>
          <a:p>
            <a:pPr marL="305435" indent="-305435">
              <a:buFont typeface="Wingdings" panose="05020102010507070707" pitchFamily="18" charset="2"/>
              <a:buChar char="q"/>
            </a:pPr>
            <a:r>
              <a:rPr lang="en-US" dirty="0"/>
              <a:t>Motion Capture</a:t>
            </a:r>
          </a:p>
          <a:p>
            <a:pPr marL="305435" indent="-305435">
              <a:buFont typeface="Wingdings" panose="05020102010507070707" pitchFamily="18" charset="2"/>
              <a:buChar char="q"/>
            </a:pPr>
            <a:r>
              <a:rPr lang="en-US" dirty="0"/>
              <a:t>Pose estimation (GPS / IMU)</a:t>
            </a:r>
          </a:p>
          <a:p>
            <a:pPr marL="305435" indent="-305435">
              <a:buFont typeface="Wingdings" panose="05020102010507070707" pitchFamily="18" charset="2"/>
              <a:buChar char="q"/>
            </a:pPr>
            <a:r>
              <a:rPr lang="en-US" dirty="0"/>
              <a:t>Power Supply </a:t>
            </a:r>
          </a:p>
          <a:p>
            <a:pPr marL="305435" indent="-305435">
              <a:buFont typeface="Wingdings" panose="05020102010507070707" pitchFamily="18" charset="2"/>
              <a:buChar char="q"/>
            </a:pPr>
            <a:r>
              <a:rPr lang="en-US" dirty="0"/>
              <a:t>RFID (Radio-frequency identification</a:t>
            </a:r>
          </a:p>
        </p:txBody>
      </p:sp>
    </p:spTree>
    <p:extLst>
      <p:ext uri="{BB962C8B-B14F-4D97-AF65-F5344CB8AC3E}">
        <p14:creationId xmlns:p14="http://schemas.microsoft.com/office/powerpoint/2010/main" val="347343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7162F-0160-4533-92A3-0DD78F6337DC}"/>
              </a:ext>
            </a:extLst>
          </p:cNvPr>
          <p:cNvSpPr>
            <a:spLocks noGrp="1"/>
          </p:cNvSpPr>
          <p:nvPr>
            <p:ph type="title"/>
          </p:nvPr>
        </p:nvSpPr>
        <p:spPr/>
        <p:txBody>
          <a:bodyPr/>
          <a:lstStyle/>
          <a:p>
            <a:r>
              <a:rPr lang="en-US" dirty="0"/>
              <a:t>ONE </a:t>
            </a:r>
            <a:r>
              <a:rPr lang="en-US" dirty="0" smtClean="0"/>
              <a:t>EXAMPLE (1/2)</a:t>
            </a:r>
            <a:endParaRPr lang="en-US" dirty="0"/>
          </a:p>
        </p:txBody>
      </p:sp>
      <p:sp>
        <p:nvSpPr>
          <p:cNvPr id="3" name="Content Placeholder 2">
            <a:extLst>
              <a:ext uri="{FF2B5EF4-FFF2-40B4-BE49-F238E27FC236}">
                <a16:creationId xmlns="" xmlns:a16="http://schemas.microsoft.com/office/drawing/2014/main" id="{FC569CE5-B626-4554-95DA-FAEBEC57F2F1}"/>
              </a:ext>
            </a:extLst>
          </p:cNvPr>
          <p:cNvSpPr>
            <a:spLocks noGrp="1"/>
          </p:cNvSpPr>
          <p:nvPr>
            <p:ph idx="1"/>
          </p:nvPr>
        </p:nvSpPr>
        <p:spPr>
          <a:xfrm>
            <a:off x="343448" y="2180496"/>
            <a:ext cx="6112216" cy="3678303"/>
          </a:xfrm>
        </p:spPr>
        <p:txBody>
          <a:bodyPr vert="horz" lIns="0" tIns="45720" rIns="0" bIns="45720" rtlCol="0" anchor="t">
            <a:noAutofit/>
          </a:bodyPr>
          <a:lstStyle/>
          <a:p>
            <a:pPr>
              <a:buFont typeface="Wingdings" panose="020F0502020204030204" pitchFamily="34" charset="0"/>
              <a:buChar char="Ø"/>
            </a:pPr>
            <a:r>
              <a:rPr lang="en-US" sz="2800" dirty="0"/>
              <a:t>Use of </a:t>
            </a:r>
            <a:r>
              <a:rPr lang="en-US" sz="2800" dirty="0" smtClean="0"/>
              <a:t>unmanned ground device (UGV)</a:t>
            </a:r>
          </a:p>
          <a:p>
            <a:pPr lvl="1">
              <a:buFont typeface="Wingdings" panose="020F0502020204030204" pitchFamily="34" charset="0"/>
              <a:buChar char="Ø"/>
            </a:pPr>
            <a:r>
              <a:rPr lang="en-US" sz="2600" dirty="0" smtClean="0"/>
              <a:t>equipped </a:t>
            </a:r>
            <a:r>
              <a:rPr lang="en-US" sz="2600" dirty="0"/>
              <a:t>with video camera </a:t>
            </a:r>
            <a:endParaRPr lang="en-US" sz="2600" dirty="0" smtClean="0"/>
          </a:p>
          <a:p>
            <a:pPr lvl="1">
              <a:buFont typeface="Wingdings" panose="020F0502020204030204" pitchFamily="34" charset="0"/>
              <a:buChar char="Ø"/>
            </a:pPr>
            <a:r>
              <a:rPr lang="en-US" sz="2600" dirty="0" smtClean="0"/>
              <a:t>Sensors of Temperature Humidity </a:t>
            </a:r>
          </a:p>
          <a:p>
            <a:pPr lvl="1">
              <a:buFont typeface="Wingdings" panose="020F0502020204030204" pitchFamily="34" charset="0"/>
              <a:buChar char="Ø"/>
            </a:pPr>
            <a:r>
              <a:rPr lang="en-US" sz="2600" dirty="0" smtClean="0"/>
              <a:t>GPS</a:t>
            </a:r>
          </a:p>
          <a:p>
            <a:pPr lvl="1">
              <a:buFont typeface="Wingdings" panose="020F0502020204030204" pitchFamily="34" charset="0"/>
              <a:buChar char="Ø"/>
            </a:pPr>
            <a:r>
              <a:rPr lang="en-US" sz="2600" dirty="0" smtClean="0"/>
              <a:t>Network Interface</a:t>
            </a:r>
            <a:endParaRPr lang="en-US" sz="2600" dirty="0"/>
          </a:p>
          <a:p>
            <a:pPr lvl="1">
              <a:buFont typeface="Wingdings" panose="020F0502020204030204" pitchFamily="34" charset="0"/>
              <a:buChar char="Ø"/>
            </a:pPr>
            <a:r>
              <a:rPr lang="en-US" sz="2600" dirty="0" smtClean="0">
                <a:cs typeface="Calibri"/>
              </a:rPr>
              <a:t>Where? Unknown Area</a:t>
            </a:r>
            <a:endParaRPr lang="en-US" sz="2800" dirty="0">
              <a:cs typeface="Calibri"/>
            </a:endParaRPr>
          </a:p>
          <a:p>
            <a:pPr>
              <a:buFont typeface="Wingdings" panose="020F0502020204030204" pitchFamily="34" charset="0"/>
              <a:buChar char="Ø"/>
            </a:pPr>
            <a:r>
              <a:rPr lang="en-US" sz="2800" b="1" dirty="0"/>
              <a:t>Goal</a:t>
            </a:r>
            <a:r>
              <a:rPr lang="en-US" sz="2800" dirty="0"/>
              <a:t>: the successful execution of a mission. </a:t>
            </a:r>
            <a:endParaRPr lang="en-US" sz="2400" dirty="0">
              <a:cs typeface="Calibri"/>
            </a:endParaRPr>
          </a:p>
        </p:txBody>
      </p:sp>
      <p:pic>
        <p:nvPicPr>
          <p:cNvPr id="5"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pic>
        <p:nvPicPr>
          <p:cNvPr id="7" name="Εικόνα 9" descr="A traffic light&#10;&#10;Description generated with high confidence">
            <a:extLst>
              <a:ext uri="{FF2B5EF4-FFF2-40B4-BE49-F238E27FC236}">
                <a16:creationId xmlns="" xmlns:a16="http://schemas.microsoft.com/office/drawing/2014/main" id="{CEF58A39-99F1-4500-BA43-59F03CB98E02}"/>
              </a:ext>
            </a:extLst>
          </p:cNvPr>
          <p:cNvPicPr>
            <a:picLocks noChangeAspect="1"/>
          </p:cNvPicPr>
          <p:nvPr/>
        </p:nvPicPr>
        <p:blipFill>
          <a:blip r:embed="rId4"/>
          <a:stretch>
            <a:fillRect/>
          </a:stretch>
        </p:blipFill>
        <p:spPr>
          <a:xfrm>
            <a:off x="38305" y="73378"/>
            <a:ext cx="384353" cy="605838"/>
          </a:xfrm>
          <a:prstGeom prst="rect">
            <a:avLst/>
          </a:prstGeom>
        </p:spPr>
      </p:pic>
      <p:pic>
        <p:nvPicPr>
          <p:cNvPr id="10" name="Εικόνα 5" descr="A close up of a logo&#10;&#10;Description generated with high confidence">
            <a:extLst>
              <a:ext uri="{FF2B5EF4-FFF2-40B4-BE49-F238E27FC236}">
                <a16:creationId xmlns="" xmlns:a16="http://schemas.microsoft.com/office/drawing/2014/main" id="{94CFC9CD-A1F2-44F3-B673-3BCE263140B2}"/>
              </a:ext>
            </a:extLst>
          </p:cNvPr>
          <p:cNvPicPr>
            <a:picLocks noChangeAspect="1"/>
          </p:cNvPicPr>
          <p:nvPr/>
        </p:nvPicPr>
        <p:blipFill>
          <a:blip r:embed="rId5"/>
          <a:stretch>
            <a:fillRect/>
          </a:stretch>
        </p:blipFill>
        <p:spPr>
          <a:xfrm>
            <a:off x="6262510" y="2396156"/>
            <a:ext cx="5797945" cy="3853493"/>
          </a:xfrm>
          <a:prstGeom prst="rect">
            <a:avLst/>
          </a:prstGeom>
        </p:spPr>
      </p:pic>
      <p:pic>
        <p:nvPicPr>
          <p:cNvPr id="12" name="Εικόνα 5" descr="A close up of a device&#10;&#10;Description generated with high confidence">
            <a:extLst>
              <a:ext uri="{FF2B5EF4-FFF2-40B4-BE49-F238E27FC236}">
                <a16:creationId xmlns="" xmlns:a16="http://schemas.microsoft.com/office/drawing/2014/main" id="{E65DE4DB-1730-474B-BD10-FD88411F6A85}"/>
              </a:ext>
            </a:extLst>
          </p:cNvPr>
          <p:cNvPicPr>
            <a:picLocks noChangeAspect="1"/>
          </p:cNvPicPr>
          <p:nvPr/>
        </p:nvPicPr>
        <p:blipFill>
          <a:blip r:embed="rId6"/>
          <a:stretch>
            <a:fillRect/>
          </a:stretch>
        </p:blipFill>
        <p:spPr>
          <a:xfrm>
            <a:off x="9900922" y="3639232"/>
            <a:ext cx="454967" cy="597136"/>
          </a:xfrm>
          <a:prstGeom prst="rect">
            <a:avLst/>
          </a:prstGeom>
        </p:spPr>
      </p:pic>
      <p:sp>
        <p:nvSpPr>
          <p:cNvPr id="8" name="Arrow: Up 7">
            <a:extLst>
              <a:ext uri="{FF2B5EF4-FFF2-40B4-BE49-F238E27FC236}">
                <a16:creationId xmlns="" xmlns:a16="http://schemas.microsoft.com/office/drawing/2014/main" id="{3C96B3F0-D1ED-4E74-9F15-3A8FC1C22857}"/>
              </a:ext>
            </a:extLst>
          </p:cNvPr>
          <p:cNvSpPr/>
          <p:nvPr/>
        </p:nvSpPr>
        <p:spPr>
          <a:xfrm rot="4080000">
            <a:off x="9702073" y="3770681"/>
            <a:ext cx="153954" cy="2171728"/>
          </a:xfrm>
          <a:prstGeom prst="up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14">
            <a:extLst>
              <a:ext uri="{FF2B5EF4-FFF2-40B4-BE49-F238E27FC236}">
                <a16:creationId xmlns="" xmlns:a16="http://schemas.microsoft.com/office/drawing/2014/main" id="{72E363EC-1D35-4F65-8084-A8BD687FD6C3}"/>
              </a:ext>
            </a:extLst>
          </p:cNvPr>
          <p:cNvSpPr/>
          <p:nvPr/>
        </p:nvSpPr>
        <p:spPr>
          <a:xfrm rot="14940000" flipH="1">
            <a:off x="9801899" y="3917002"/>
            <a:ext cx="139576" cy="21573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7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2604 0.0338 C -0.02695 0.0375 -0.02747 0.04167 -0.02865 0.04514 C -0.03073 0.05116 -0.0375 0.05787 -0.0401 0.06088 L -0.04388 0.06551 C -0.04518 0.0669 -0.04622 0.06899 -0.04766 0.06991 L -0.05156 0.07223 C -0.06927 0.07153 -0.08711 0.07199 -0.10495 0.06991 C -0.10755 0.06968 -0.11003 0.0669 -0.1125 0.06551 L -0.11641 0.0632 L -0.12018 0.06088 C -0.12149 0.06019 -0.12266 0.05926 -0.12396 0.05857 C -0.12565 0.05787 -0.12734 0.05718 -0.12904 0.05649 C -0.12904 0.05649 -0.13854 0.0507 -0.1405 0.04954 L -0.14818 0.04514 C -0.14935 0.04445 -0.15065 0.04306 -0.15195 0.04283 C -0.17487 0.03936 -0.16211 0.04098 -0.1901 0.0382 C -0.19141 0.0375 -0.19297 0.03774 -0.19388 0.03612 C -0.19701 0.03033 -0.19349 0.02014 -0.19258 0.01574 L -0.19141 0.00903 L -0.1901 0.00209 C -0.1905 -0.00162 -0.18932 -0.00763 -0.19141 -0.00926 C -0.19492 -0.0118 -0.19909 -0.00833 -0.20274 -0.00694 C -0.20547 -0.00601 -0.21042 -0.00231 -0.21042 -0.00231 C -0.21719 0.01574 -0.20833 -0.00625 -0.2168 0.00903 C -0.21784 0.01088 -0.21823 0.01389 -0.21927 0.01574 C -0.22044 0.0176 -0.22201 0.01852 -0.22318 0.02014 C -0.22682 0.0257 -0.22695 0.02709 -0.22943 0.0338 C -0.23346 0.0551 -0.23242 0.04676 -0.22943 0.09028 C -0.2293 0.09306 -0.22774 0.09491 -0.22695 0.09699 C -0.22487 0.10811 -0.22721 0.10047 -0.22188 0.10834 C -0.22044 0.11042 -0.21966 0.11366 -0.2181 0.11528 C -0.21576 0.1176 -0.21302 0.11829 -0.21042 0.11968 C -0.20807 0.12107 -0.20391 0.12385 -0.20156 0.12431 C -0.19518 0.12547 -0.1888 0.1257 -0.18242 0.12639 C -0.18281 0.1294 -0.18268 0.13311 -0.18372 0.13542 C -0.18451 0.13727 -0.18633 0.13681 -0.1875 0.13774 C -0.18893 0.13889 -0.1901 0.14074 -0.19141 0.14237 C -0.19219 0.14445 -0.19284 0.14723 -0.19388 0.14908 C -0.19492 0.15093 -0.19688 0.15139 -0.19766 0.15371 C -0.19909 0.15764 -0.19961 0.1625 -0.20026 0.16713 C -0.20065 0.17014 -0.20104 0.17315 -0.20156 0.17616 C -0.20182 0.17848 -0.20274 0.18311 -0.20274 0.18311 " pathEditMode="relative" ptsTypes="AAAAAAAAAAAAAAAAAAAAAAAAAAAAAAAAAAAAAAAAAA">
                                      <p:cBhvr>
                                        <p:cTn id="10" dur="3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7162F-0160-4533-92A3-0DD78F6337DC}"/>
              </a:ext>
            </a:extLst>
          </p:cNvPr>
          <p:cNvSpPr>
            <a:spLocks noGrp="1"/>
          </p:cNvSpPr>
          <p:nvPr>
            <p:ph type="title"/>
          </p:nvPr>
        </p:nvSpPr>
        <p:spPr/>
        <p:txBody>
          <a:bodyPr/>
          <a:lstStyle/>
          <a:p>
            <a:r>
              <a:rPr lang="en-US" dirty="0"/>
              <a:t>ONE </a:t>
            </a:r>
            <a:r>
              <a:rPr lang="en-US" dirty="0" smtClean="0"/>
              <a:t>EXAMPLE (2/2)</a:t>
            </a:r>
            <a:endParaRPr lang="en-US" dirty="0"/>
          </a:p>
        </p:txBody>
      </p:sp>
      <p:sp>
        <p:nvSpPr>
          <p:cNvPr id="3" name="Content Placeholder 2">
            <a:extLst>
              <a:ext uri="{FF2B5EF4-FFF2-40B4-BE49-F238E27FC236}">
                <a16:creationId xmlns="" xmlns:a16="http://schemas.microsoft.com/office/drawing/2014/main" id="{FC569CE5-B626-4554-95DA-FAEBEC57F2F1}"/>
              </a:ext>
            </a:extLst>
          </p:cNvPr>
          <p:cNvSpPr>
            <a:spLocks noGrp="1"/>
          </p:cNvSpPr>
          <p:nvPr>
            <p:ph idx="1"/>
          </p:nvPr>
        </p:nvSpPr>
        <p:spPr>
          <a:xfrm>
            <a:off x="1012512" y="1878571"/>
            <a:ext cx="5106145" cy="4371077"/>
          </a:xfrm>
        </p:spPr>
        <p:txBody>
          <a:bodyPr vert="horz" lIns="0" tIns="45720" rIns="0" bIns="45720" rtlCol="0" anchor="t">
            <a:noAutofit/>
          </a:bodyPr>
          <a:lstStyle/>
          <a:p>
            <a:pPr>
              <a:buFont typeface="Wingdings" panose="020F0502020204030204" pitchFamily="34" charset="0"/>
              <a:buChar char="Ø"/>
            </a:pPr>
            <a:endParaRPr lang="en-US" sz="2400" dirty="0">
              <a:cs typeface="Calibri"/>
            </a:endParaRPr>
          </a:p>
          <a:p>
            <a:pPr>
              <a:buFont typeface="Wingdings" panose="020F0502020204030204" pitchFamily="34" charset="0"/>
              <a:buChar char="Ø"/>
            </a:pPr>
            <a:r>
              <a:rPr lang="en-US" sz="2400" dirty="0"/>
              <a:t>Mission </a:t>
            </a:r>
            <a:endParaRPr lang="en-US" sz="2400" dirty="0" smtClean="0"/>
          </a:p>
          <a:p>
            <a:pPr lvl="1">
              <a:buFont typeface="Wingdings" panose="020F0502020204030204" pitchFamily="34" charset="0"/>
              <a:buChar char="Ø"/>
            </a:pPr>
            <a:r>
              <a:rPr lang="en-US" sz="2200" dirty="0" smtClean="0"/>
              <a:t>is trajectory </a:t>
            </a:r>
            <a:r>
              <a:rPr lang="en-US" sz="2200" dirty="0"/>
              <a:t>with </a:t>
            </a:r>
            <a:r>
              <a:rPr lang="en-US" sz="2200" dirty="0" smtClean="0"/>
              <a:t>specific </a:t>
            </a:r>
            <a:r>
              <a:rPr lang="en-US" sz="2200" dirty="0"/>
              <a:t>way-points </a:t>
            </a:r>
            <a:endParaRPr lang="en-US" sz="2200" dirty="0" smtClean="0"/>
          </a:p>
          <a:p>
            <a:pPr lvl="1">
              <a:buFont typeface="Wingdings" panose="020F0502020204030204" pitchFamily="34" charset="0"/>
              <a:buChar char="Ø"/>
            </a:pPr>
            <a:r>
              <a:rPr lang="en-US" sz="2200" dirty="0" err="1" smtClean="0"/>
              <a:t>UxV</a:t>
            </a:r>
            <a:r>
              <a:rPr lang="en-US" sz="2200" dirty="0" smtClean="0"/>
              <a:t> </a:t>
            </a:r>
            <a:r>
              <a:rPr lang="en-US" sz="2200" dirty="0"/>
              <a:t>is ordered to approach and gather </a:t>
            </a:r>
            <a:r>
              <a:rPr lang="en-US" sz="2200" dirty="0" smtClean="0"/>
              <a:t>various</a:t>
            </a:r>
          </a:p>
          <a:p>
            <a:pPr lvl="2">
              <a:buFont typeface="Wingdings" panose="020F0502020204030204" pitchFamily="34" charset="0"/>
              <a:buChar char="Ø"/>
            </a:pPr>
            <a:r>
              <a:rPr lang="en-US" sz="2000" dirty="0" smtClean="0"/>
              <a:t>Sensors or images</a:t>
            </a:r>
          </a:p>
          <a:p>
            <a:pPr lvl="2">
              <a:buFont typeface="Wingdings" panose="020F0502020204030204" pitchFamily="34" charset="0"/>
              <a:buChar char="Ø"/>
            </a:pPr>
            <a:endParaRPr lang="en-US" sz="2000" dirty="0"/>
          </a:p>
          <a:p>
            <a:pPr lvl="1">
              <a:buFont typeface="Wingdings" panose="020F0502020204030204" pitchFamily="34" charset="0"/>
              <a:buChar char="Ø"/>
            </a:pPr>
            <a:r>
              <a:rPr lang="en-US" sz="2400" dirty="0"/>
              <a:t>Ground Control Station (GCS) </a:t>
            </a:r>
            <a:endParaRPr lang="en-US" sz="2400" dirty="0" smtClean="0"/>
          </a:p>
          <a:p>
            <a:pPr lvl="2">
              <a:buFont typeface="Wingdings" panose="020F0502020204030204" pitchFamily="34" charset="0"/>
              <a:buChar char="Ø"/>
            </a:pPr>
            <a:r>
              <a:rPr lang="en-US" sz="2000" dirty="0" smtClean="0"/>
              <a:t>terrestrial </a:t>
            </a:r>
            <a:r>
              <a:rPr lang="en-US" sz="2000" dirty="0"/>
              <a:t>system</a:t>
            </a:r>
            <a:r>
              <a:rPr lang="en-US" sz="2000" dirty="0" smtClean="0"/>
              <a:t>,</a:t>
            </a:r>
          </a:p>
          <a:p>
            <a:pPr lvl="2">
              <a:buFont typeface="Wingdings" panose="020F0502020204030204" pitchFamily="34" charset="0"/>
              <a:buChar char="Ø"/>
            </a:pPr>
            <a:r>
              <a:rPr lang="en-US" sz="2000" dirty="0" smtClean="0"/>
              <a:t>coordinator/master </a:t>
            </a:r>
            <a:r>
              <a:rPr lang="en-US" sz="2000" dirty="0"/>
              <a:t>node at </a:t>
            </a:r>
            <a:r>
              <a:rPr lang="en-US" sz="2000" dirty="0" smtClean="0"/>
              <a:t>distance</a:t>
            </a:r>
            <a:endParaRPr lang="en-US" sz="2400" dirty="0"/>
          </a:p>
        </p:txBody>
      </p:sp>
      <p:pic>
        <p:nvPicPr>
          <p:cNvPr id="7" name="Εικόνα 9" descr="A traffic light&#10;&#10;Description generated with high confidence">
            <a:extLst>
              <a:ext uri="{FF2B5EF4-FFF2-40B4-BE49-F238E27FC236}">
                <a16:creationId xmlns="" xmlns:a16="http://schemas.microsoft.com/office/drawing/2014/main" id="{CEF58A39-99F1-4500-BA43-59F03CB98E02}"/>
              </a:ext>
            </a:extLst>
          </p:cNvPr>
          <p:cNvPicPr>
            <a:picLocks noChangeAspect="1"/>
          </p:cNvPicPr>
          <p:nvPr/>
        </p:nvPicPr>
        <p:blipFill>
          <a:blip r:embed="rId3"/>
          <a:stretch>
            <a:fillRect/>
          </a:stretch>
        </p:blipFill>
        <p:spPr>
          <a:xfrm>
            <a:off x="38305" y="73378"/>
            <a:ext cx="384353" cy="605838"/>
          </a:xfrm>
          <a:prstGeom prst="rect">
            <a:avLst/>
          </a:prstGeom>
        </p:spPr>
      </p:pic>
      <p:pic>
        <p:nvPicPr>
          <p:cNvPr id="10" name="Εικόνα 5" descr="A close up of a logo&#10;&#10;Description generated with high confidence">
            <a:extLst>
              <a:ext uri="{FF2B5EF4-FFF2-40B4-BE49-F238E27FC236}">
                <a16:creationId xmlns="" xmlns:a16="http://schemas.microsoft.com/office/drawing/2014/main" id="{94CFC9CD-A1F2-44F3-B673-3BCE263140B2}"/>
              </a:ext>
            </a:extLst>
          </p:cNvPr>
          <p:cNvPicPr>
            <a:picLocks noChangeAspect="1"/>
          </p:cNvPicPr>
          <p:nvPr/>
        </p:nvPicPr>
        <p:blipFill>
          <a:blip r:embed="rId4"/>
          <a:stretch>
            <a:fillRect/>
          </a:stretch>
        </p:blipFill>
        <p:spPr>
          <a:xfrm>
            <a:off x="6262510" y="2396156"/>
            <a:ext cx="5797945" cy="3853493"/>
          </a:xfrm>
          <a:prstGeom prst="rect">
            <a:avLst/>
          </a:prstGeom>
        </p:spPr>
      </p:pic>
      <p:pic>
        <p:nvPicPr>
          <p:cNvPr id="12" name="Εικόνα 5" descr="A close up of a device&#10;&#10;Description generated with high confidence">
            <a:extLst>
              <a:ext uri="{FF2B5EF4-FFF2-40B4-BE49-F238E27FC236}">
                <a16:creationId xmlns="" xmlns:a16="http://schemas.microsoft.com/office/drawing/2014/main" id="{E65DE4DB-1730-474B-BD10-FD88411F6A85}"/>
              </a:ext>
            </a:extLst>
          </p:cNvPr>
          <p:cNvPicPr>
            <a:picLocks noChangeAspect="1"/>
          </p:cNvPicPr>
          <p:nvPr/>
        </p:nvPicPr>
        <p:blipFill>
          <a:blip r:embed="rId5"/>
          <a:stretch>
            <a:fillRect/>
          </a:stretch>
        </p:blipFill>
        <p:spPr>
          <a:xfrm>
            <a:off x="7428016" y="5134477"/>
            <a:ext cx="454967" cy="597136"/>
          </a:xfrm>
          <a:prstGeom prst="rect">
            <a:avLst/>
          </a:prstGeom>
        </p:spPr>
      </p:pic>
      <p:sp>
        <p:nvSpPr>
          <p:cNvPr id="6" name="Oval 5">
            <a:extLst>
              <a:ext uri="{FF2B5EF4-FFF2-40B4-BE49-F238E27FC236}">
                <a16:creationId xmlns="" xmlns:a16="http://schemas.microsoft.com/office/drawing/2014/main" id="{122374C4-DE30-4A61-8705-4E860DB4761D}"/>
              </a:ext>
            </a:extLst>
          </p:cNvPr>
          <p:cNvSpPr/>
          <p:nvPr/>
        </p:nvSpPr>
        <p:spPr>
          <a:xfrm rot="-120000">
            <a:off x="7680384" y="4790536"/>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D7E4FF68-0B60-47D7-8702-141664E7C9D5}"/>
              </a:ext>
            </a:extLst>
          </p:cNvPr>
          <p:cNvSpPr/>
          <p:nvPr/>
        </p:nvSpPr>
        <p:spPr>
          <a:xfrm rot="-120000">
            <a:off x="7320950" y="4402347"/>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 xmlns:a16="http://schemas.microsoft.com/office/drawing/2014/main" id="{3A47DF87-3B9F-4964-906F-96168FCD2A1D}"/>
              </a:ext>
            </a:extLst>
          </p:cNvPr>
          <p:cNvSpPr/>
          <p:nvPr/>
        </p:nvSpPr>
        <p:spPr>
          <a:xfrm rot="-120000">
            <a:off x="7723516" y="3798498"/>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 xmlns:a16="http://schemas.microsoft.com/office/drawing/2014/main" id="{FE24E2EC-F9ED-45E3-A181-2A89079D855B}"/>
              </a:ext>
            </a:extLst>
          </p:cNvPr>
          <p:cNvSpPr/>
          <p:nvPr/>
        </p:nvSpPr>
        <p:spPr>
          <a:xfrm rot="-120000">
            <a:off x="8111704" y="4057290"/>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 xmlns:a16="http://schemas.microsoft.com/office/drawing/2014/main" id="{08B8FA8B-3292-4774-9470-846F33FF3005}"/>
              </a:ext>
            </a:extLst>
          </p:cNvPr>
          <p:cNvSpPr/>
          <p:nvPr/>
        </p:nvSpPr>
        <p:spPr>
          <a:xfrm rot="-120000">
            <a:off x="8643667" y="4114800"/>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 xmlns:a16="http://schemas.microsoft.com/office/drawing/2014/main" id="{1A742347-AFC0-43AF-B163-E512FDBAF378}"/>
              </a:ext>
            </a:extLst>
          </p:cNvPr>
          <p:cNvSpPr/>
          <p:nvPr/>
        </p:nvSpPr>
        <p:spPr>
          <a:xfrm rot="-120000">
            <a:off x="9448798" y="4201063"/>
            <a:ext cx="209910" cy="238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Up 7">
            <a:extLst>
              <a:ext uri="{FF2B5EF4-FFF2-40B4-BE49-F238E27FC236}">
                <a16:creationId xmlns="" xmlns:a16="http://schemas.microsoft.com/office/drawing/2014/main" id="{3C96B3F0-D1ED-4E74-9F15-3A8FC1C22857}"/>
              </a:ext>
            </a:extLst>
          </p:cNvPr>
          <p:cNvSpPr/>
          <p:nvPr/>
        </p:nvSpPr>
        <p:spPr>
          <a:xfrm rot="4080000">
            <a:off x="9702073" y="3770681"/>
            <a:ext cx="153954" cy="2171728"/>
          </a:xfrm>
          <a:prstGeom prst="upArrow">
            <a:avLst/>
          </a:prstGeom>
          <a:solidFill>
            <a:schemeClr val="accent3">
              <a:lumMod val="60000"/>
              <a:lumOff val="4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Up 14">
            <a:extLst>
              <a:ext uri="{FF2B5EF4-FFF2-40B4-BE49-F238E27FC236}">
                <a16:creationId xmlns="" xmlns:a16="http://schemas.microsoft.com/office/drawing/2014/main" id="{72E363EC-1D35-4F65-8084-A8BD687FD6C3}"/>
              </a:ext>
            </a:extLst>
          </p:cNvPr>
          <p:cNvSpPr/>
          <p:nvPr/>
        </p:nvSpPr>
        <p:spPr>
          <a:xfrm rot="14940000" flipH="1">
            <a:off x="9801899" y="3917002"/>
            <a:ext cx="139576" cy="215735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6"/>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13275701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7162F-0160-4533-92A3-0DD78F6337DC}"/>
              </a:ext>
            </a:extLst>
          </p:cNvPr>
          <p:cNvSpPr>
            <a:spLocks noGrp="1"/>
          </p:cNvSpPr>
          <p:nvPr>
            <p:ph type="title"/>
          </p:nvPr>
        </p:nvSpPr>
        <p:spPr/>
        <p:txBody>
          <a:bodyPr/>
          <a:lstStyle/>
          <a:p>
            <a:r>
              <a:rPr lang="en-US" dirty="0" smtClean="0"/>
              <a:t>Problem Definition (1/2)</a:t>
            </a:r>
            <a:endParaRPr lang="en-US" dirty="0"/>
          </a:p>
        </p:txBody>
      </p:sp>
      <p:sp>
        <p:nvSpPr>
          <p:cNvPr id="3" name="Content Placeholder 2">
            <a:extLst>
              <a:ext uri="{FF2B5EF4-FFF2-40B4-BE49-F238E27FC236}">
                <a16:creationId xmlns="" xmlns:a16="http://schemas.microsoft.com/office/drawing/2014/main" id="{FC569CE5-B626-4554-95DA-FAEBEC57F2F1}"/>
              </a:ext>
            </a:extLst>
          </p:cNvPr>
          <p:cNvSpPr>
            <a:spLocks noGrp="1"/>
          </p:cNvSpPr>
          <p:nvPr>
            <p:ph idx="1"/>
          </p:nvPr>
        </p:nvSpPr>
        <p:spPr>
          <a:xfrm>
            <a:off x="581192" y="2180496"/>
            <a:ext cx="5753125" cy="3764567"/>
          </a:xfrm>
        </p:spPr>
        <p:txBody>
          <a:bodyPr vert="horz" lIns="0" tIns="45720" rIns="0" bIns="45720" rtlCol="0" anchor="t">
            <a:normAutofit lnSpcReduction="10000"/>
          </a:bodyPr>
          <a:lstStyle/>
          <a:p>
            <a:pPr>
              <a:buFont typeface="Wingdings" panose="020F0502020204030204" pitchFamily="34" charset="0"/>
              <a:buChar char="Ø"/>
            </a:pPr>
            <a:r>
              <a:rPr lang="en-US" sz="2400" dirty="0">
                <a:cs typeface="Calibri"/>
              </a:rPr>
              <a:t>Requirements of real time monitoring and control</a:t>
            </a:r>
          </a:p>
          <a:p>
            <a:pPr lvl="1">
              <a:buFont typeface="Wingdings" panose="020F0502020204030204" pitchFamily="34" charset="0"/>
              <a:buChar char="Ø"/>
            </a:pPr>
            <a:r>
              <a:rPr lang="en-US" sz="2200" dirty="0">
                <a:cs typeface="Calibri"/>
              </a:rPr>
              <a:t>Messages delivered with h</a:t>
            </a:r>
            <a:r>
              <a:rPr lang="en-US" dirty="0">
                <a:cs typeface="Calibri"/>
              </a:rPr>
              <a:t>igh accuracy and Minimal delay</a:t>
            </a:r>
          </a:p>
          <a:p>
            <a:pPr lvl="1">
              <a:buFont typeface="Wingdings" panose="020F0502020204030204" pitchFamily="34" charset="0"/>
              <a:buChar char="Ø"/>
            </a:pPr>
            <a:r>
              <a:rPr lang="en-US" dirty="0">
                <a:latin typeface="Corbel"/>
              </a:rPr>
              <a:t>GCS can continuously sends commands without any stop. </a:t>
            </a:r>
            <a:endParaRPr lang="en-US" dirty="0">
              <a:cs typeface="Calibri"/>
            </a:endParaRPr>
          </a:p>
          <a:p>
            <a:pPr lvl="1">
              <a:buFont typeface="Wingdings" panose="020F0502020204030204" pitchFamily="34" charset="0"/>
              <a:buChar char="Ø"/>
            </a:pPr>
            <a:endParaRPr lang="en-US" sz="2200" dirty="0">
              <a:cs typeface="Calibri"/>
            </a:endParaRPr>
          </a:p>
          <a:p>
            <a:pPr>
              <a:buFont typeface="Wingdings" panose="020F0502020204030204" pitchFamily="34" charset="0"/>
              <a:buChar char="Ø"/>
            </a:pPr>
            <a:r>
              <a:rPr lang="en-US" sz="2400" dirty="0"/>
              <a:t>Restrictions</a:t>
            </a:r>
          </a:p>
          <a:p>
            <a:pPr lvl="1">
              <a:buFont typeface="Wingdings" panose="020F0502020204030204" pitchFamily="34" charset="0"/>
              <a:buChar char="Ø"/>
            </a:pPr>
            <a:r>
              <a:rPr lang="en-US" sz="2000" dirty="0"/>
              <a:t>The communication between the </a:t>
            </a:r>
            <a:r>
              <a:rPr lang="en-US" sz="2000" dirty="0" err="1"/>
              <a:t>UxV</a:t>
            </a:r>
            <a:r>
              <a:rPr lang="en-US" sz="2000" dirty="0"/>
              <a:t> and the GCS is established via wireless communications.</a:t>
            </a:r>
          </a:p>
          <a:p>
            <a:pPr lvl="1">
              <a:buFont typeface="Wingdings" panose="020F0502020204030204" pitchFamily="34" charset="0"/>
              <a:buChar char="Ø"/>
            </a:pPr>
            <a:r>
              <a:rPr lang="en-US" sz="2000" dirty="0"/>
              <a:t>No assurance </a:t>
            </a:r>
          </a:p>
          <a:p>
            <a:pPr marL="201168" lvl="1" indent="0">
              <a:buNone/>
            </a:pPr>
            <a:endParaRPr lang="en-US" sz="2200" dirty="0" smtClean="0"/>
          </a:p>
          <a:p>
            <a:pPr>
              <a:buFont typeface="Wingdings" panose="020F0502020204030204" pitchFamily="34" charset="0"/>
              <a:buChar char="Ø"/>
            </a:pPr>
            <a:endParaRPr lang="en-US" sz="2400" dirty="0" smtClean="0"/>
          </a:p>
          <a:p>
            <a:pPr>
              <a:buFont typeface="Wingdings" panose="020F0502020204030204" pitchFamily="34" charset="0"/>
              <a:buChar char="Ø"/>
            </a:pPr>
            <a:endParaRPr lang="en-US" sz="2400" dirty="0">
              <a:cs typeface="Calibri"/>
            </a:endParaRPr>
          </a:p>
          <a:p>
            <a:pPr marL="0" indent="0">
              <a:buNone/>
            </a:pPr>
            <a:endParaRPr lang="en-US" sz="2400" dirty="0">
              <a:cs typeface="Calibri"/>
            </a:endParaRPr>
          </a:p>
          <a:p>
            <a:pPr>
              <a:buFont typeface="Wingdings" panose="020F0502020204030204" pitchFamily="34" charset="0"/>
              <a:buChar char="Ø"/>
            </a:pPr>
            <a:endParaRPr lang="en-US" sz="2400" dirty="0">
              <a:cs typeface="Calibri"/>
            </a:endParaRPr>
          </a:p>
        </p:txBody>
      </p:sp>
      <p:pic>
        <p:nvPicPr>
          <p:cNvPr id="7" name="Εικόνα 9" descr="A traffic light&#10;&#10;Description generated with high confidence">
            <a:extLst>
              <a:ext uri="{FF2B5EF4-FFF2-40B4-BE49-F238E27FC236}">
                <a16:creationId xmlns="" xmlns:a16="http://schemas.microsoft.com/office/drawing/2014/main" id="{CEF58A39-99F1-4500-BA43-59F03CB98E02}"/>
              </a:ext>
            </a:extLst>
          </p:cNvPr>
          <p:cNvPicPr>
            <a:picLocks noChangeAspect="1"/>
          </p:cNvPicPr>
          <p:nvPr/>
        </p:nvPicPr>
        <p:blipFill>
          <a:blip r:embed="rId3"/>
          <a:stretch>
            <a:fillRect/>
          </a:stretch>
        </p:blipFill>
        <p:spPr>
          <a:xfrm>
            <a:off x="38305" y="73378"/>
            <a:ext cx="384353" cy="605838"/>
          </a:xfrm>
          <a:prstGeom prst="rect">
            <a:avLst/>
          </a:prstGeom>
        </p:spPr>
      </p:pic>
      <p:pic>
        <p:nvPicPr>
          <p:cNvPr id="10" name="Εικόνα 5" descr="A close up of a logo&#10;&#10;Description generated with high confidence">
            <a:extLst>
              <a:ext uri="{FF2B5EF4-FFF2-40B4-BE49-F238E27FC236}">
                <a16:creationId xmlns="" xmlns:a16="http://schemas.microsoft.com/office/drawing/2014/main" id="{94CFC9CD-A1F2-44F3-B673-3BCE263140B2}"/>
              </a:ext>
            </a:extLst>
          </p:cNvPr>
          <p:cNvPicPr>
            <a:picLocks noChangeAspect="1"/>
          </p:cNvPicPr>
          <p:nvPr/>
        </p:nvPicPr>
        <p:blipFill>
          <a:blip r:embed="rId4"/>
          <a:stretch>
            <a:fillRect/>
          </a:stretch>
        </p:blipFill>
        <p:spPr>
          <a:xfrm>
            <a:off x="6262510" y="2469308"/>
            <a:ext cx="5797945" cy="3853493"/>
          </a:xfrm>
          <a:prstGeom prst="rect">
            <a:avLst/>
          </a:prstGeom>
        </p:spPr>
      </p:pic>
      <p:pic>
        <p:nvPicPr>
          <p:cNvPr id="12" name="Εικόνα 5" descr="A close up of a device&#10;&#10;Description generated with high confidence">
            <a:extLst>
              <a:ext uri="{FF2B5EF4-FFF2-40B4-BE49-F238E27FC236}">
                <a16:creationId xmlns="" xmlns:a16="http://schemas.microsoft.com/office/drawing/2014/main" id="{E65DE4DB-1730-474B-BD10-FD88411F6A85}"/>
              </a:ext>
            </a:extLst>
          </p:cNvPr>
          <p:cNvPicPr>
            <a:picLocks noChangeAspect="1"/>
          </p:cNvPicPr>
          <p:nvPr/>
        </p:nvPicPr>
        <p:blipFill>
          <a:blip r:embed="rId5"/>
          <a:stretch>
            <a:fillRect/>
          </a:stretch>
        </p:blipFill>
        <p:spPr>
          <a:xfrm>
            <a:off x="7428016" y="5353933"/>
            <a:ext cx="454967" cy="597136"/>
          </a:xfrm>
          <a:prstGeom prst="rect">
            <a:avLst/>
          </a:prstGeom>
        </p:spPr>
      </p:pic>
      <p:pic>
        <p:nvPicPr>
          <p:cNvPr id="9" name="Picture 10">
            <a:extLst>
              <a:ext uri="{FF2B5EF4-FFF2-40B4-BE49-F238E27FC236}">
                <a16:creationId xmlns="" xmlns:a16="http://schemas.microsoft.com/office/drawing/2014/main" id="{BE41CB1E-E7B1-4272-A62E-724D03F41586}"/>
              </a:ext>
            </a:extLst>
          </p:cNvPr>
          <p:cNvPicPr>
            <a:picLocks noChangeAspect="1"/>
          </p:cNvPicPr>
          <p:nvPr/>
        </p:nvPicPr>
        <p:blipFill>
          <a:blip r:embed="rId6"/>
          <a:stretch>
            <a:fillRect/>
          </a:stretch>
        </p:blipFill>
        <p:spPr>
          <a:xfrm>
            <a:off x="10452518" y="2941157"/>
            <a:ext cx="747265" cy="831911"/>
          </a:xfrm>
          <a:prstGeom prst="rect">
            <a:avLst/>
          </a:prstGeom>
        </p:spPr>
      </p:pic>
      <p:sp>
        <p:nvSpPr>
          <p:cNvPr id="4" name="Frame 3"/>
          <p:cNvSpPr/>
          <p:nvPr/>
        </p:nvSpPr>
        <p:spPr>
          <a:xfrm>
            <a:off x="10046150" y="2651760"/>
            <a:ext cx="1566730" cy="1298448"/>
          </a:xfrm>
          <a:prstGeom prst="frame">
            <a:avLst>
              <a:gd name="adj1" fmla="val 2641"/>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7"/>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798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7162F-0160-4533-92A3-0DD78F6337DC}"/>
              </a:ext>
            </a:extLst>
          </p:cNvPr>
          <p:cNvSpPr>
            <a:spLocks noGrp="1"/>
          </p:cNvSpPr>
          <p:nvPr>
            <p:ph type="title"/>
          </p:nvPr>
        </p:nvSpPr>
        <p:spPr/>
        <p:txBody>
          <a:bodyPr/>
          <a:lstStyle/>
          <a:p>
            <a:r>
              <a:rPr lang="en-US" dirty="0" smtClean="0"/>
              <a:t>Problem Definition(2/2)</a:t>
            </a:r>
            <a:endParaRPr lang="en-US" dirty="0"/>
          </a:p>
        </p:txBody>
      </p:sp>
      <p:sp>
        <p:nvSpPr>
          <p:cNvPr id="3" name="Content Placeholder 2">
            <a:extLst>
              <a:ext uri="{FF2B5EF4-FFF2-40B4-BE49-F238E27FC236}">
                <a16:creationId xmlns="" xmlns:a16="http://schemas.microsoft.com/office/drawing/2014/main" id="{FC569CE5-B626-4554-95DA-FAEBEC57F2F1}"/>
              </a:ext>
            </a:extLst>
          </p:cNvPr>
          <p:cNvSpPr>
            <a:spLocks noGrp="1"/>
          </p:cNvSpPr>
          <p:nvPr>
            <p:ph idx="1"/>
          </p:nvPr>
        </p:nvSpPr>
        <p:spPr>
          <a:xfrm>
            <a:off x="581192" y="2180496"/>
            <a:ext cx="5753125" cy="3764567"/>
          </a:xfrm>
        </p:spPr>
        <p:txBody>
          <a:bodyPr vert="horz" lIns="0" tIns="45720" rIns="0" bIns="45720" rtlCol="0" anchor="t">
            <a:normAutofit lnSpcReduction="10000"/>
          </a:bodyPr>
          <a:lstStyle/>
          <a:p>
            <a:pPr>
              <a:buFont typeface="Wingdings" panose="020F0502020204030204" pitchFamily="34" charset="0"/>
              <a:buChar char="Ø"/>
            </a:pPr>
            <a:r>
              <a:rPr lang="en-US" sz="2400" dirty="0" smtClean="0">
                <a:cs typeface="Calibri"/>
              </a:rPr>
              <a:t>Requirements of real time monitoring and control</a:t>
            </a:r>
          </a:p>
          <a:p>
            <a:pPr lvl="1">
              <a:buFont typeface="Wingdings" panose="020F0502020204030204" pitchFamily="34" charset="0"/>
              <a:buChar char="Ø"/>
            </a:pPr>
            <a:r>
              <a:rPr lang="en-US" sz="2200" dirty="0" smtClean="0">
                <a:cs typeface="Calibri"/>
              </a:rPr>
              <a:t>Messages delivered with h</a:t>
            </a:r>
            <a:r>
              <a:rPr lang="en-US" dirty="0" smtClean="0">
                <a:cs typeface="Calibri"/>
              </a:rPr>
              <a:t>igh accuracy and Minimal delay</a:t>
            </a:r>
          </a:p>
          <a:p>
            <a:pPr lvl="1">
              <a:buFont typeface="Wingdings" panose="020F0502020204030204" pitchFamily="34" charset="0"/>
              <a:buChar char="Ø"/>
            </a:pPr>
            <a:r>
              <a:rPr lang="en-US" dirty="0">
                <a:latin typeface="Corbel"/>
              </a:rPr>
              <a:t>GCS can continuously sends commands without any stop. </a:t>
            </a:r>
            <a:endParaRPr lang="en-US" dirty="0" smtClean="0">
              <a:cs typeface="Calibri"/>
            </a:endParaRPr>
          </a:p>
          <a:p>
            <a:pPr lvl="1">
              <a:buFont typeface="Wingdings" panose="020F0502020204030204" pitchFamily="34" charset="0"/>
              <a:buChar char="Ø"/>
            </a:pPr>
            <a:endParaRPr lang="en-US" sz="2200" dirty="0">
              <a:cs typeface="Calibri"/>
            </a:endParaRPr>
          </a:p>
          <a:p>
            <a:pPr>
              <a:buFont typeface="Wingdings" panose="020F0502020204030204" pitchFamily="34" charset="0"/>
              <a:buChar char="Ø"/>
            </a:pPr>
            <a:r>
              <a:rPr lang="en-US" sz="2400" dirty="0" smtClean="0"/>
              <a:t>Restrictions</a:t>
            </a:r>
          </a:p>
          <a:p>
            <a:pPr lvl="1">
              <a:buFont typeface="Wingdings" panose="020F0502020204030204" pitchFamily="34" charset="0"/>
              <a:buChar char="Ø"/>
            </a:pPr>
            <a:r>
              <a:rPr lang="en-US" sz="2000" dirty="0"/>
              <a:t>The communication between the </a:t>
            </a:r>
            <a:r>
              <a:rPr lang="en-US" sz="2000" dirty="0" err="1"/>
              <a:t>UxV</a:t>
            </a:r>
            <a:r>
              <a:rPr lang="en-US" sz="2000" dirty="0"/>
              <a:t> and the GCS is established via wireless communications</a:t>
            </a:r>
            <a:r>
              <a:rPr lang="en-US" sz="2000" dirty="0" smtClean="0"/>
              <a:t>.</a:t>
            </a:r>
          </a:p>
          <a:p>
            <a:pPr lvl="1">
              <a:buFont typeface="Wingdings" panose="020F0502020204030204" pitchFamily="34" charset="0"/>
              <a:buChar char="Ø"/>
            </a:pPr>
            <a:r>
              <a:rPr lang="en-US" sz="2000" dirty="0" smtClean="0"/>
              <a:t>No assurance </a:t>
            </a:r>
          </a:p>
          <a:p>
            <a:pPr lvl="1">
              <a:buFont typeface="Wingdings" panose="020F0502020204030204" pitchFamily="34" charset="0"/>
              <a:buChar char="Ø"/>
            </a:pPr>
            <a:endParaRPr lang="en-US" sz="2000" dirty="0"/>
          </a:p>
          <a:p>
            <a:pPr marL="201168" lvl="1" indent="0">
              <a:buNone/>
            </a:pPr>
            <a:endParaRPr lang="en-US" sz="2200" dirty="0" smtClean="0"/>
          </a:p>
          <a:p>
            <a:pPr>
              <a:buFont typeface="Wingdings" panose="020F0502020204030204" pitchFamily="34" charset="0"/>
              <a:buChar char="Ø"/>
            </a:pPr>
            <a:endParaRPr lang="en-US" sz="2400" dirty="0" smtClean="0"/>
          </a:p>
          <a:p>
            <a:pPr>
              <a:buFont typeface="Wingdings" panose="020F0502020204030204" pitchFamily="34" charset="0"/>
              <a:buChar char="Ø"/>
            </a:pPr>
            <a:endParaRPr lang="en-US" sz="2400" dirty="0">
              <a:cs typeface="Calibri"/>
            </a:endParaRPr>
          </a:p>
          <a:p>
            <a:pPr marL="0" indent="0">
              <a:buNone/>
            </a:pPr>
            <a:endParaRPr lang="en-US" sz="2400" dirty="0">
              <a:cs typeface="Calibri"/>
            </a:endParaRPr>
          </a:p>
          <a:p>
            <a:pPr>
              <a:buFont typeface="Wingdings" panose="020F0502020204030204" pitchFamily="34" charset="0"/>
              <a:buChar char="Ø"/>
            </a:pPr>
            <a:endParaRPr lang="en-US" sz="2400" dirty="0">
              <a:cs typeface="Calibri"/>
            </a:endParaRPr>
          </a:p>
        </p:txBody>
      </p:sp>
      <p:pic>
        <p:nvPicPr>
          <p:cNvPr id="7" name="Εικόνα 9" descr="A traffic light&#10;&#10;Description generated with high confidence">
            <a:extLst>
              <a:ext uri="{FF2B5EF4-FFF2-40B4-BE49-F238E27FC236}">
                <a16:creationId xmlns="" xmlns:a16="http://schemas.microsoft.com/office/drawing/2014/main" id="{CEF58A39-99F1-4500-BA43-59F03CB98E02}"/>
              </a:ext>
            </a:extLst>
          </p:cNvPr>
          <p:cNvPicPr>
            <a:picLocks noChangeAspect="1"/>
          </p:cNvPicPr>
          <p:nvPr/>
        </p:nvPicPr>
        <p:blipFill>
          <a:blip r:embed="rId3"/>
          <a:stretch>
            <a:fillRect/>
          </a:stretch>
        </p:blipFill>
        <p:spPr>
          <a:xfrm>
            <a:off x="38305" y="73378"/>
            <a:ext cx="384353" cy="605838"/>
          </a:xfrm>
          <a:prstGeom prst="rect">
            <a:avLst/>
          </a:prstGeom>
        </p:spPr>
      </p:pic>
      <p:pic>
        <p:nvPicPr>
          <p:cNvPr id="10" name="Εικόνα 5" descr="A close up of a logo&#10;&#10;Description generated with high confidence">
            <a:extLst>
              <a:ext uri="{FF2B5EF4-FFF2-40B4-BE49-F238E27FC236}">
                <a16:creationId xmlns="" xmlns:a16="http://schemas.microsoft.com/office/drawing/2014/main" id="{94CFC9CD-A1F2-44F3-B673-3BCE263140B2}"/>
              </a:ext>
            </a:extLst>
          </p:cNvPr>
          <p:cNvPicPr>
            <a:picLocks noChangeAspect="1"/>
          </p:cNvPicPr>
          <p:nvPr/>
        </p:nvPicPr>
        <p:blipFill>
          <a:blip r:embed="rId4"/>
          <a:stretch>
            <a:fillRect/>
          </a:stretch>
        </p:blipFill>
        <p:spPr>
          <a:xfrm>
            <a:off x="6262510" y="2469308"/>
            <a:ext cx="5797945" cy="3853493"/>
          </a:xfrm>
          <a:prstGeom prst="rect">
            <a:avLst/>
          </a:prstGeom>
        </p:spPr>
      </p:pic>
      <p:pic>
        <p:nvPicPr>
          <p:cNvPr id="12" name="Εικόνα 5" descr="A close up of a device&#10;&#10;Description generated with high confidence">
            <a:extLst>
              <a:ext uri="{FF2B5EF4-FFF2-40B4-BE49-F238E27FC236}">
                <a16:creationId xmlns="" xmlns:a16="http://schemas.microsoft.com/office/drawing/2014/main" id="{E65DE4DB-1730-474B-BD10-FD88411F6A85}"/>
              </a:ext>
            </a:extLst>
          </p:cNvPr>
          <p:cNvPicPr>
            <a:picLocks noChangeAspect="1"/>
          </p:cNvPicPr>
          <p:nvPr/>
        </p:nvPicPr>
        <p:blipFill>
          <a:blip r:embed="rId5"/>
          <a:stretch>
            <a:fillRect/>
          </a:stretch>
        </p:blipFill>
        <p:spPr>
          <a:xfrm>
            <a:off x="7428016" y="5353933"/>
            <a:ext cx="454967" cy="597136"/>
          </a:xfrm>
          <a:prstGeom prst="rect">
            <a:avLst/>
          </a:prstGeom>
        </p:spPr>
      </p:pic>
      <p:pic>
        <p:nvPicPr>
          <p:cNvPr id="9" name="Picture 10">
            <a:extLst>
              <a:ext uri="{FF2B5EF4-FFF2-40B4-BE49-F238E27FC236}">
                <a16:creationId xmlns="" xmlns:a16="http://schemas.microsoft.com/office/drawing/2014/main" id="{BE41CB1E-E7B1-4272-A62E-724D03F41586}"/>
              </a:ext>
            </a:extLst>
          </p:cNvPr>
          <p:cNvPicPr>
            <a:picLocks noChangeAspect="1"/>
          </p:cNvPicPr>
          <p:nvPr/>
        </p:nvPicPr>
        <p:blipFill>
          <a:blip r:embed="rId6"/>
          <a:stretch>
            <a:fillRect/>
          </a:stretch>
        </p:blipFill>
        <p:spPr>
          <a:xfrm>
            <a:off x="10452518" y="2941157"/>
            <a:ext cx="747265" cy="831911"/>
          </a:xfrm>
          <a:prstGeom prst="rect">
            <a:avLst/>
          </a:prstGeom>
        </p:spPr>
      </p:pic>
      <p:sp>
        <p:nvSpPr>
          <p:cNvPr id="11" name="Rectangle: Rounded Corners 7">
            <a:extLst>
              <a:ext uri="{FF2B5EF4-FFF2-40B4-BE49-F238E27FC236}">
                <a16:creationId xmlns="" xmlns:a16="http://schemas.microsoft.com/office/drawing/2014/main" id="{222B63ED-9C4B-4218-B7A5-7CE950196BD8}"/>
              </a:ext>
            </a:extLst>
          </p:cNvPr>
          <p:cNvSpPr/>
          <p:nvPr/>
        </p:nvSpPr>
        <p:spPr>
          <a:xfrm>
            <a:off x="6334317" y="3091377"/>
            <a:ext cx="5373733" cy="16404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cs typeface="Calibri"/>
              </a:rPr>
              <a:t>In uncertain wireless links </a:t>
            </a:r>
            <a:r>
              <a:rPr lang="mr-IN" sz="2000" dirty="0" smtClean="0">
                <a:solidFill>
                  <a:schemeClr val="tx1"/>
                </a:solidFill>
                <a:cs typeface="Calibri"/>
              </a:rPr>
              <a:t>–</a:t>
            </a:r>
            <a:r>
              <a:rPr lang="en-US" sz="2000" dirty="0" smtClean="0">
                <a:solidFill>
                  <a:schemeClr val="tx1"/>
                </a:solidFill>
                <a:cs typeface="Calibri"/>
              </a:rPr>
              <a:t> how secure that messages will be delivered from to GCS and the mission will be completed?</a:t>
            </a:r>
            <a:endParaRPr lang="en-US" sz="2000" dirty="0">
              <a:solidFill>
                <a:schemeClr val="tx1"/>
              </a:solidFill>
              <a:cs typeface="Calibri"/>
            </a:endParaRPr>
          </a:p>
        </p:txBody>
      </p:sp>
      <p:pic>
        <p:nvPicPr>
          <p:cNvPr id="13"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7"/>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235879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p:txBody>
          <a:bodyPr/>
          <a:lstStyle/>
          <a:p>
            <a:r>
              <a:rPr lang="el-GR" dirty="0" err="1">
                <a:latin typeface="Corbel"/>
              </a:rPr>
              <a:t>Contribution</a:t>
            </a:r>
            <a:endParaRPr lang="el-GR" dirty="0" err="1"/>
          </a:p>
        </p:txBody>
      </p:sp>
      <p:sp>
        <p:nvSpPr>
          <p:cNvPr id="3" name="Θέση περιεχομένου 2">
            <a:extLst>
              <a:ext uri="{FF2B5EF4-FFF2-40B4-BE49-F238E27FC236}">
                <a16:creationId xmlns="" xmlns:a16="http://schemas.microsoft.com/office/drawing/2014/main" id="{3AED3CB2-E5F4-4695-9033-F1DBCE84237A}"/>
              </a:ext>
            </a:extLst>
          </p:cNvPr>
          <p:cNvSpPr>
            <a:spLocks noGrp="1"/>
          </p:cNvSpPr>
          <p:nvPr>
            <p:ph idx="1"/>
          </p:nvPr>
        </p:nvSpPr>
        <p:spPr>
          <a:xfrm>
            <a:off x="1286359" y="1982941"/>
            <a:ext cx="10324448" cy="3875858"/>
          </a:xfrm>
        </p:spPr>
        <p:txBody>
          <a:bodyPr vert="horz" lIns="0" tIns="45720" rIns="0" bIns="45720" rtlCol="0" anchor="t">
            <a:normAutofit/>
          </a:bodyPr>
          <a:lstStyle/>
          <a:p>
            <a:pPr marL="0" indent="0">
              <a:buNone/>
            </a:pPr>
            <a:r>
              <a:rPr lang="en-GB" sz="2800" dirty="0" smtClean="0">
                <a:latin typeface="Corbel"/>
              </a:rPr>
              <a:t>We propose a model of o</a:t>
            </a:r>
            <a:r>
              <a:rPr lang="en-GB" sz="2800" b="1" dirty="0" smtClean="0">
                <a:latin typeface="Corbel"/>
              </a:rPr>
              <a:t>n-line control </a:t>
            </a:r>
            <a:r>
              <a:rPr lang="en-GB" sz="2800" dirty="0" smtClean="0">
                <a:latin typeface="Corbel"/>
              </a:rPr>
              <a:t>unit adaptive to </a:t>
            </a:r>
            <a:r>
              <a:rPr lang="en-GB" sz="2800" b="1" dirty="0" smtClean="0">
                <a:latin typeface="Corbel"/>
              </a:rPr>
              <a:t>changes in network quality statistics</a:t>
            </a:r>
            <a:r>
              <a:rPr lang="en-GB" sz="2800" dirty="0" smtClean="0">
                <a:latin typeface="Corbel"/>
              </a:rPr>
              <a:t> by</a:t>
            </a:r>
            <a:r>
              <a:rPr lang="en-GB" sz="2800" b="1" dirty="0" smtClean="0">
                <a:latin typeface="Corbel"/>
              </a:rPr>
              <a:t> dynamically</a:t>
            </a:r>
            <a:r>
              <a:rPr lang="en-GB" sz="2800" dirty="0" smtClean="0">
                <a:latin typeface="Corbel"/>
              </a:rPr>
              <a:t> </a:t>
            </a:r>
            <a:r>
              <a:rPr lang="en-GB" sz="2800" u="sng" dirty="0" smtClean="0">
                <a:latin typeface="Corbel"/>
              </a:rPr>
              <a:t>pause </a:t>
            </a:r>
            <a:r>
              <a:rPr lang="en-GB" sz="2800" b="1" u="sng" dirty="0" smtClean="0">
                <a:latin typeface="Corbel"/>
              </a:rPr>
              <a:t>control </a:t>
            </a:r>
            <a:r>
              <a:rPr lang="en-GB" sz="2800" u="sng" dirty="0" smtClean="0">
                <a:latin typeface="Corbel"/>
              </a:rPr>
              <a:t>telemetry and control messages</a:t>
            </a:r>
            <a:r>
              <a:rPr lang="en-GB" sz="2800" dirty="0" smtClean="0">
                <a:latin typeface="Corbel"/>
              </a:rPr>
              <a:t> based on an Optimal Stopping rule in order to </a:t>
            </a:r>
            <a:r>
              <a:rPr lang="en-GB" sz="2800" b="1" dirty="0" smtClean="0">
                <a:latin typeface="Corbel"/>
              </a:rPr>
              <a:t>ensure the optimal delivery</a:t>
            </a:r>
            <a:r>
              <a:rPr lang="en-GB" sz="2800" dirty="0" smtClean="0">
                <a:latin typeface="Corbel"/>
              </a:rPr>
              <a:t> of critical information:</a:t>
            </a:r>
          </a:p>
          <a:p>
            <a:pPr marL="305435" indent="-305435">
              <a:buFont typeface="Arial"/>
              <a:buChar char="•"/>
            </a:pPr>
            <a:r>
              <a:rPr lang="en-GB" sz="2800" dirty="0" smtClean="0">
                <a:latin typeface="Corbel"/>
              </a:rPr>
              <a:t>an on-line network quality change detection mechanism, </a:t>
            </a:r>
          </a:p>
          <a:p>
            <a:pPr marL="305435" indent="-305435">
              <a:buFont typeface="Arial" panose="05020102010507070707" pitchFamily="18" charset="2"/>
              <a:buChar char="•"/>
            </a:pPr>
            <a:r>
              <a:rPr lang="en-GB" sz="2800" dirty="0" smtClean="0">
                <a:latin typeface="Corbel"/>
              </a:rPr>
              <a:t>an OST rule for time-optimized change detection, </a:t>
            </a:r>
          </a:p>
          <a:p>
            <a:pPr marL="305435" indent="-305435">
              <a:buFont typeface="Arial" panose="05020102010507070707" pitchFamily="18" charset="2"/>
              <a:buChar char="•"/>
            </a:pPr>
            <a:r>
              <a:rPr lang="en-GB" sz="2800" dirty="0" smtClean="0">
                <a:latin typeface="Corbel"/>
              </a:rPr>
              <a:t>comprehensive performance evaluation of our mechanism</a:t>
            </a:r>
            <a:endParaRPr lang="en-GB" sz="2400" dirty="0">
              <a:latin typeface="Corbel"/>
            </a:endParaRPr>
          </a:p>
        </p:txBody>
      </p:sp>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2"/>
          <a:stretch>
            <a:fillRect/>
          </a:stretch>
        </p:blipFill>
        <p:spPr>
          <a:xfrm>
            <a:off x="38305" y="73378"/>
            <a:ext cx="384353" cy="605838"/>
          </a:xfrm>
          <a:prstGeom prst="rect">
            <a:avLst/>
          </a:prstGeom>
        </p:spPr>
      </p:pic>
      <p:pic>
        <p:nvPicPr>
          <p:cNvPr id="6"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3"/>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2453916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E40B8115-5F7A-4D15-A846-4DCCBB49B624}"/>
              </a:ext>
            </a:extLst>
          </p:cNvPr>
          <p:cNvSpPr>
            <a:spLocks noGrp="1"/>
          </p:cNvSpPr>
          <p:nvPr>
            <p:ph type="title"/>
          </p:nvPr>
        </p:nvSpPr>
        <p:spPr>
          <a:xfrm>
            <a:off x="1097280" y="263571"/>
            <a:ext cx="10058400" cy="1450757"/>
          </a:xfrm>
        </p:spPr>
        <p:txBody>
          <a:bodyPr/>
          <a:lstStyle/>
          <a:p>
            <a:r>
              <a:rPr lang="en-US" dirty="0" smtClean="0">
                <a:latin typeface="Corbel"/>
              </a:rPr>
              <a:t>Change Point Detection Theory</a:t>
            </a:r>
            <a:endParaRPr lang="el-GR" dirty="0" err="1"/>
          </a:p>
        </p:txBody>
      </p:sp>
      <p:pic>
        <p:nvPicPr>
          <p:cNvPr id="7" name="Εικόνα 9">
            <a:extLst>
              <a:ext uri="{FF2B5EF4-FFF2-40B4-BE49-F238E27FC236}">
                <a16:creationId xmlns="" xmlns:a16="http://schemas.microsoft.com/office/drawing/2014/main" id="{A7A35F3A-4A00-436B-8CF7-D9C5F4867C17}"/>
              </a:ext>
            </a:extLst>
          </p:cNvPr>
          <p:cNvPicPr>
            <a:picLocks noChangeAspect="1"/>
          </p:cNvPicPr>
          <p:nvPr/>
        </p:nvPicPr>
        <p:blipFill>
          <a:blip r:embed="rId3"/>
          <a:stretch>
            <a:fillRect/>
          </a:stretch>
        </p:blipFill>
        <p:spPr>
          <a:xfrm>
            <a:off x="38305" y="73378"/>
            <a:ext cx="384353" cy="605838"/>
          </a:xfrm>
          <a:prstGeom prst="rect">
            <a:avLst/>
          </a:prstGeom>
        </p:spPr>
      </p:pic>
      <p:sp>
        <p:nvSpPr>
          <p:cNvPr id="4" name="Content Placeholder 3"/>
          <p:cNvSpPr>
            <a:spLocks noGrp="1"/>
          </p:cNvSpPr>
          <p:nvPr>
            <p:ph idx="1"/>
          </p:nvPr>
        </p:nvSpPr>
        <p:spPr>
          <a:xfrm>
            <a:off x="1097280" y="4987417"/>
            <a:ext cx="10058400" cy="1319781"/>
          </a:xfrm>
        </p:spPr>
        <p:txBody>
          <a:bodyPr>
            <a:noAutofit/>
          </a:bodyPr>
          <a:lstStyle/>
          <a:p>
            <a:pPr marL="0" indent="0">
              <a:buNone/>
            </a:pPr>
            <a:r>
              <a:rPr lang="en-US" dirty="0" smtClean="0"/>
              <a:t>Identify </a:t>
            </a:r>
            <a:r>
              <a:rPr lang="en-US" dirty="0"/>
              <a:t>a change in the data sequence or in distribution </a:t>
            </a:r>
          </a:p>
          <a:p>
            <a:pPr lvl="1"/>
            <a:r>
              <a:rPr lang="en-US" altLang="en-US" sz="2000" dirty="0">
                <a:solidFill>
                  <a:srgbClr val="000000"/>
                </a:solidFill>
              </a:rPr>
              <a:t>generally change in </a:t>
            </a:r>
            <a:r>
              <a:rPr lang="en-US" altLang="en-US" sz="2000" dirty="0" smtClean="0">
                <a:solidFill>
                  <a:srgbClr val="000000"/>
                </a:solidFill>
              </a:rPr>
              <a:t>distribution</a:t>
            </a:r>
            <a:endParaRPr lang="en-US" altLang="en-US" sz="2000" dirty="0">
              <a:solidFill>
                <a:srgbClr val="000000"/>
              </a:solidFill>
            </a:endParaRPr>
          </a:p>
          <a:p>
            <a:r>
              <a:rPr lang="en-US" dirty="0">
                <a:solidFill>
                  <a:schemeClr val="tx1"/>
                </a:solidFill>
              </a:rPr>
              <a:t>Change-point detection has its </a:t>
            </a:r>
            <a:r>
              <a:rPr lang="en-US" dirty="0" smtClean="0">
                <a:solidFill>
                  <a:schemeClr val="tx1"/>
                </a:solidFill>
              </a:rPr>
              <a:t>origins </a:t>
            </a:r>
            <a:r>
              <a:rPr lang="en-US" dirty="0">
                <a:solidFill>
                  <a:schemeClr val="tx1"/>
                </a:solidFill>
              </a:rPr>
              <a:t>almost sixty </a:t>
            </a:r>
            <a:r>
              <a:rPr lang="en-US" dirty="0" smtClean="0">
                <a:solidFill>
                  <a:schemeClr val="tx1"/>
                </a:solidFill>
              </a:rPr>
              <a:t>years ago </a:t>
            </a:r>
            <a:r>
              <a:rPr lang="en-US" dirty="0">
                <a:solidFill>
                  <a:schemeClr val="tx1"/>
                </a:solidFill>
              </a:rPr>
              <a:t>in the work of </a:t>
            </a:r>
            <a:r>
              <a:rPr lang="en-US" dirty="0" smtClean="0">
                <a:solidFill>
                  <a:schemeClr val="tx1"/>
                </a:solidFill>
              </a:rPr>
              <a:t>Page, </a:t>
            </a:r>
            <a:r>
              <a:rPr lang="en-US" dirty="0" err="1" smtClean="0">
                <a:solidFill>
                  <a:schemeClr val="tx1"/>
                </a:solidFill>
              </a:rPr>
              <a:t>Shiryayev</a:t>
            </a:r>
            <a:r>
              <a:rPr lang="en-US" dirty="0" smtClean="0">
                <a:solidFill>
                  <a:schemeClr val="tx1"/>
                </a:solidFill>
              </a:rPr>
              <a:t>, </a:t>
            </a:r>
            <a:r>
              <a:rPr lang="en-US" dirty="0">
                <a:solidFill>
                  <a:schemeClr val="tx1"/>
                </a:solidFill>
              </a:rPr>
              <a:t>and </a:t>
            </a:r>
            <a:r>
              <a:rPr lang="en-US" dirty="0" err="1" smtClean="0">
                <a:solidFill>
                  <a:schemeClr val="tx1"/>
                </a:solidFill>
              </a:rPr>
              <a:t>Lorden</a:t>
            </a:r>
            <a:endParaRPr lang="en-US" dirty="0">
              <a:solidFill>
                <a:schemeClr val="tx1"/>
              </a:solidFill>
            </a:endParaRPr>
          </a:p>
        </p:txBody>
      </p:sp>
      <p:sp>
        <p:nvSpPr>
          <p:cNvPr id="8" name="Line 11"/>
          <p:cNvSpPr>
            <a:spLocks noChangeShapeType="1"/>
          </p:cNvSpPr>
          <p:nvPr/>
        </p:nvSpPr>
        <p:spPr bwMode="auto">
          <a:xfrm flipV="1">
            <a:off x="1399032" y="1780032"/>
            <a:ext cx="0" cy="2895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Line 12"/>
          <p:cNvSpPr>
            <a:spLocks noChangeShapeType="1"/>
          </p:cNvSpPr>
          <p:nvPr/>
        </p:nvSpPr>
        <p:spPr bwMode="auto">
          <a:xfrm>
            <a:off x="1399032" y="4639056"/>
            <a:ext cx="6324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Freeform 13"/>
          <p:cNvSpPr>
            <a:spLocks/>
          </p:cNvSpPr>
          <p:nvPr/>
        </p:nvSpPr>
        <p:spPr bwMode="auto">
          <a:xfrm>
            <a:off x="1399032" y="2489200"/>
            <a:ext cx="5715000" cy="1473200"/>
          </a:xfrm>
          <a:custGeom>
            <a:avLst/>
            <a:gdLst>
              <a:gd name="T0" fmla="*/ 0 w 3600"/>
              <a:gd name="T1" fmla="*/ 2147483646 h 928"/>
              <a:gd name="T2" fmla="*/ 2147483646 w 3600"/>
              <a:gd name="T3" fmla="*/ 2147483646 h 928"/>
              <a:gd name="T4" fmla="*/ 2147483646 w 3600"/>
              <a:gd name="T5" fmla="*/ 2147483646 h 928"/>
              <a:gd name="T6" fmla="*/ 2147483646 w 3600"/>
              <a:gd name="T7" fmla="*/ 2147483646 h 928"/>
              <a:gd name="T8" fmla="*/ 2147483646 w 3600"/>
              <a:gd name="T9" fmla="*/ 2147483646 h 928"/>
              <a:gd name="T10" fmla="*/ 2147483646 w 3600"/>
              <a:gd name="T11" fmla="*/ 2147483646 h 928"/>
              <a:gd name="T12" fmla="*/ 2147483646 w 3600"/>
              <a:gd name="T13" fmla="*/ 2147483646 h 928"/>
              <a:gd name="T14" fmla="*/ 2147483646 w 3600"/>
              <a:gd name="T15" fmla="*/ 2147483646 h 928"/>
              <a:gd name="T16" fmla="*/ 2147483646 w 3600"/>
              <a:gd name="T17" fmla="*/ 2147483646 h 928"/>
              <a:gd name="T18" fmla="*/ 2147483646 w 3600"/>
              <a:gd name="T19" fmla="*/ 2147483646 h 928"/>
              <a:gd name="T20" fmla="*/ 2147483646 w 3600"/>
              <a:gd name="T21" fmla="*/ 2147483646 h 928"/>
              <a:gd name="T22" fmla="*/ 2147483646 w 3600"/>
              <a:gd name="T23" fmla="*/ 2147483646 h 928"/>
              <a:gd name="T24" fmla="*/ 2147483646 w 3600"/>
              <a:gd name="T25" fmla="*/ 2147483646 h 928"/>
              <a:gd name="T26" fmla="*/ 2147483646 w 3600"/>
              <a:gd name="T27" fmla="*/ 2147483646 h 928"/>
              <a:gd name="T28" fmla="*/ 2147483646 w 3600"/>
              <a:gd name="T29" fmla="*/ 2147483646 h 928"/>
              <a:gd name="T30" fmla="*/ 2147483646 w 3600"/>
              <a:gd name="T31" fmla="*/ 2147483646 h 928"/>
              <a:gd name="T32" fmla="*/ 2147483646 w 3600"/>
              <a:gd name="T33" fmla="*/ 2147483646 h 928"/>
              <a:gd name="T34" fmla="*/ 2147483646 w 3600"/>
              <a:gd name="T35" fmla="*/ 2147483646 h 928"/>
              <a:gd name="T36" fmla="*/ 2147483646 w 3600"/>
              <a:gd name="T37" fmla="*/ 2147483646 h 928"/>
              <a:gd name="T38" fmla="*/ 2147483646 w 3600"/>
              <a:gd name="T39" fmla="*/ 2147483646 h 928"/>
              <a:gd name="T40" fmla="*/ 2147483646 w 3600"/>
              <a:gd name="T41" fmla="*/ 2147483646 h 928"/>
              <a:gd name="T42" fmla="*/ 2147483646 w 3600"/>
              <a:gd name="T43" fmla="*/ 2147483646 h 928"/>
              <a:gd name="T44" fmla="*/ 2147483646 w 3600"/>
              <a:gd name="T45" fmla="*/ 2147483646 h 928"/>
              <a:gd name="T46" fmla="*/ 2147483646 w 3600"/>
              <a:gd name="T47" fmla="*/ 2147483646 h 928"/>
              <a:gd name="T48" fmla="*/ 2147483646 w 3600"/>
              <a:gd name="T49" fmla="*/ 2147483646 h 928"/>
              <a:gd name="T50" fmla="*/ 2147483646 w 3600"/>
              <a:gd name="T51" fmla="*/ 2147483646 h 928"/>
              <a:gd name="T52" fmla="*/ 2147483646 w 3600"/>
              <a:gd name="T53" fmla="*/ 2147483646 h 928"/>
              <a:gd name="T54" fmla="*/ 2147483646 w 3600"/>
              <a:gd name="T55" fmla="*/ 2147483646 h 928"/>
              <a:gd name="T56" fmla="*/ 2147483646 w 3600"/>
              <a:gd name="T57" fmla="*/ 2147483646 h 928"/>
              <a:gd name="T58" fmla="*/ 2147483646 w 3600"/>
              <a:gd name="T59" fmla="*/ 2147483646 h 928"/>
              <a:gd name="T60" fmla="*/ 2147483646 w 3600"/>
              <a:gd name="T61" fmla="*/ 2147483646 h 928"/>
              <a:gd name="T62" fmla="*/ 2147483646 w 3600"/>
              <a:gd name="T63" fmla="*/ 2147483646 h 928"/>
              <a:gd name="T64" fmla="*/ 2147483646 w 3600"/>
              <a:gd name="T65" fmla="*/ 2147483646 h 928"/>
              <a:gd name="T66" fmla="*/ 2147483646 w 3600"/>
              <a:gd name="T67" fmla="*/ 2147483646 h 9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00"/>
              <a:gd name="T103" fmla="*/ 0 h 928"/>
              <a:gd name="T104" fmla="*/ 3600 w 3600"/>
              <a:gd name="T105" fmla="*/ 928 h 9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00" h="928">
                <a:moveTo>
                  <a:pt x="0" y="784"/>
                </a:moveTo>
                <a:cubicBezTo>
                  <a:pt x="28" y="716"/>
                  <a:pt x="56" y="648"/>
                  <a:pt x="96" y="640"/>
                </a:cubicBezTo>
                <a:cubicBezTo>
                  <a:pt x="136" y="632"/>
                  <a:pt x="200" y="744"/>
                  <a:pt x="240" y="736"/>
                </a:cubicBezTo>
                <a:cubicBezTo>
                  <a:pt x="280" y="728"/>
                  <a:pt x="296" y="600"/>
                  <a:pt x="336" y="592"/>
                </a:cubicBezTo>
                <a:cubicBezTo>
                  <a:pt x="376" y="584"/>
                  <a:pt x="432" y="688"/>
                  <a:pt x="480" y="688"/>
                </a:cubicBezTo>
                <a:cubicBezTo>
                  <a:pt x="528" y="688"/>
                  <a:pt x="584" y="576"/>
                  <a:pt x="624" y="592"/>
                </a:cubicBezTo>
                <a:cubicBezTo>
                  <a:pt x="664" y="608"/>
                  <a:pt x="680" y="744"/>
                  <a:pt x="720" y="784"/>
                </a:cubicBezTo>
                <a:cubicBezTo>
                  <a:pt x="760" y="824"/>
                  <a:pt x="832" y="848"/>
                  <a:pt x="864" y="832"/>
                </a:cubicBezTo>
                <a:cubicBezTo>
                  <a:pt x="896" y="816"/>
                  <a:pt x="880" y="728"/>
                  <a:pt x="912" y="688"/>
                </a:cubicBezTo>
                <a:cubicBezTo>
                  <a:pt x="944" y="648"/>
                  <a:pt x="1024" y="632"/>
                  <a:pt x="1056" y="592"/>
                </a:cubicBezTo>
                <a:cubicBezTo>
                  <a:pt x="1088" y="552"/>
                  <a:pt x="1080" y="488"/>
                  <a:pt x="1104" y="448"/>
                </a:cubicBezTo>
                <a:cubicBezTo>
                  <a:pt x="1128" y="408"/>
                  <a:pt x="1176" y="408"/>
                  <a:pt x="1200" y="352"/>
                </a:cubicBezTo>
                <a:cubicBezTo>
                  <a:pt x="1224" y="296"/>
                  <a:pt x="1224" y="136"/>
                  <a:pt x="1248" y="112"/>
                </a:cubicBezTo>
                <a:cubicBezTo>
                  <a:pt x="1272" y="88"/>
                  <a:pt x="1304" y="184"/>
                  <a:pt x="1344" y="208"/>
                </a:cubicBezTo>
                <a:cubicBezTo>
                  <a:pt x="1384" y="232"/>
                  <a:pt x="1456" y="224"/>
                  <a:pt x="1488" y="256"/>
                </a:cubicBezTo>
                <a:cubicBezTo>
                  <a:pt x="1520" y="288"/>
                  <a:pt x="1512" y="408"/>
                  <a:pt x="1536" y="400"/>
                </a:cubicBezTo>
                <a:cubicBezTo>
                  <a:pt x="1560" y="392"/>
                  <a:pt x="1600" y="232"/>
                  <a:pt x="1632" y="208"/>
                </a:cubicBezTo>
                <a:cubicBezTo>
                  <a:pt x="1664" y="184"/>
                  <a:pt x="1688" y="272"/>
                  <a:pt x="1728" y="256"/>
                </a:cubicBezTo>
                <a:cubicBezTo>
                  <a:pt x="1768" y="240"/>
                  <a:pt x="1832" y="120"/>
                  <a:pt x="1872" y="112"/>
                </a:cubicBezTo>
                <a:cubicBezTo>
                  <a:pt x="1912" y="104"/>
                  <a:pt x="1936" y="184"/>
                  <a:pt x="1968" y="208"/>
                </a:cubicBezTo>
                <a:cubicBezTo>
                  <a:pt x="2000" y="232"/>
                  <a:pt x="2024" y="272"/>
                  <a:pt x="2064" y="256"/>
                </a:cubicBezTo>
                <a:cubicBezTo>
                  <a:pt x="2104" y="240"/>
                  <a:pt x="2160" y="128"/>
                  <a:pt x="2208" y="112"/>
                </a:cubicBezTo>
                <a:cubicBezTo>
                  <a:pt x="2256" y="96"/>
                  <a:pt x="2312" y="168"/>
                  <a:pt x="2352" y="160"/>
                </a:cubicBezTo>
                <a:cubicBezTo>
                  <a:pt x="2392" y="152"/>
                  <a:pt x="2416" y="0"/>
                  <a:pt x="2448" y="64"/>
                </a:cubicBezTo>
                <a:cubicBezTo>
                  <a:pt x="2480" y="128"/>
                  <a:pt x="2504" y="488"/>
                  <a:pt x="2544" y="544"/>
                </a:cubicBezTo>
                <a:cubicBezTo>
                  <a:pt x="2584" y="600"/>
                  <a:pt x="2656" y="400"/>
                  <a:pt x="2688" y="400"/>
                </a:cubicBezTo>
                <a:cubicBezTo>
                  <a:pt x="2720" y="400"/>
                  <a:pt x="2712" y="504"/>
                  <a:pt x="2736" y="544"/>
                </a:cubicBezTo>
                <a:cubicBezTo>
                  <a:pt x="2760" y="584"/>
                  <a:pt x="2808" y="600"/>
                  <a:pt x="2832" y="640"/>
                </a:cubicBezTo>
                <a:cubicBezTo>
                  <a:pt x="2856" y="680"/>
                  <a:pt x="2848" y="736"/>
                  <a:pt x="2880" y="784"/>
                </a:cubicBezTo>
                <a:cubicBezTo>
                  <a:pt x="2912" y="832"/>
                  <a:pt x="2976" y="928"/>
                  <a:pt x="3024" y="928"/>
                </a:cubicBezTo>
                <a:cubicBezTo>
                  <a:pt x="3072" y="928"/>
                  <a:pt x="3128" y="800"/>
                  <a:pt x="3168" y="784"/>
                </a:cubicBezTo>
                <a:cubicBezTo>
                  <a:pt x="3208" y="768"/>
                  <a:pt x="3232" y="840"/>
                  <a:pt x="3264" y="832"/>
                </a:cubicBezTo>
                <a:cubicBezTo>
                  <a:pt x="3296" y="824"/>
                  <a:pt x="3304" y="752"/>
                  <a:pt x="3360" y="736"/>
                </a:cubicBezTo>
                <a:cubicBezTo>
                  <a:pt x="3416" y="720"/>
                  <a:pt x="3508" y="728"/>
                  <a:pt x="3600" y="73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Line 16"/>
          <p:cNvSpPr>
            <a:spLocks noChangeShapeType="1"/>
          </p:cNvSpPr>
          <p:nvPr/>
        </p:nvSpPr>
        <p:spPr bwMode="auto">
          <a:xfrm>
            <a:off x="3151632" y="2410968"/>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7"/>
          <p:cNvSpPr>
            <a:spLocks noChangeShapeType="1"/>
          </p:cNvSpPr>
          <p:nvPr/>
        </p:nvSpPr>
        <p:spPr bwMode="auto">
          <a:xfrm>
            <a:off x="5818632" y="2410968"/>
            <a:ext cx="0" cy="2209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18"/>
          <p:cNvSpPr txBox="1">
            <a:spLocks noChangeArrowheads="1"/>
          </p:cNvSpPr>
          <p:nvPr/>
        </p:nvSpPr>
        <p:spPr bwMode="auto">
          <a:xfrm>
            <a:off x="974725" y="1758633"/>
            <a:ext cx="400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dirty="0" err="1"/>
              <a:t>Xt</a:t>
            </a:r>
            <a:endParaRPr lang="en-US" altLang="en-US" sz="2400" dirty="0"/>
          </a:p>
        </p:txBody>
      </p:sp>
      <p:sp>
        <p:nvSpPr>
          <p:cNvPr id="14" name="Text Box 19"/>
          <p:cNvSpPr txBox="1">
            <a:spLocks noChangeArrowheads="1"/>
          </p:cNvSpPr>
          <p:nvPr/>
        </p:nvSpPr>
        <p:spPr bwMode="auto">
          <a:xfrm>
            <a:off x="3059557" y="4620705"/>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t>t1</a:t>
            </a:r>
          </a:p>
        </p:txBody>
      </p:sp>
      <p:sp>
        <p:nvSpPr>
          <p:cNvPr id="15" name="Text Box 20"/>
          <p:cNvSpPr txBox="1">
            <a:spLocks noChangeArrowheads="1"/>
          </p:cNvSpPr>
          <p:nvPr/>
        </p:nvSpPr>
        <p:spPr bwMode="auto">
          <a:xfrm>
            <a:off x="5596382" y="4660392"/>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pPr>
            <a:r>
              <a:rPr lang="en-US" altLang="en-US" sz="2400"/>
              <a:t>t2</a:t>
            </a:r>
          </a:p>
        </p:txBody>
      </p:sp>
      <p:sp>
        <p:nvSpPr>
          <p:cNvPr id="6" name="Rectangle 5"/>
          <p:cNvSpPr/>
          <p:nvPr/>
        </p:nvSpPr>
        <p:spPr>
          <a:xfrm>
            <a:off x="7723632" y="2211179"/>
            <a:ext cx="3931921" cy="1754326"/>
          </a:xfrm>
          <a:prstGeom prst="rect">
            <a:avLst/>
          </a:prstGeom>
        </p:spPr>
        <p:txBody>
          <a:bodyPr wrap="square">
            <a:spAutoFit/>
          </a:bodyPr>
          <a:lstStyle/>
          <a:p>
            <a:endParaRPr lang="en-US" dirty="0" smtClean="0">
              <a:latin typeface=""/>
            </a:endParaRPr>
          </a:p>
          <a:p>
            <a:r>
              <a:rPr lang="en-US" dirty="0" smtClean="0">
                <a:latin typeface=""/>
              </a:rPr>
              <a:t>Data series = </a:t>
            </a:r>
            <a:r>
              <a:rPr lang="en-US" dirty="0">
                <a:latin typeface=""/>
              </a:rPr>
              <a:t>runtime network statistics</a:t>
            </a:r>
            <a:r>
              <a:rPr lang="en-US" dirty="0" smtClean="0">
                <a:latin typeface=""/>
              </a:rPr>
              <a:t>.</a:t>
            </a:r>
          </a:p>
          <a:p>
            <a:endParaRPr lang="en-US" dirty="0">
              <a:latin typeface=""/>
            </a:endParaRPr>
          </a:p>
          <a:p>
            <a:r>
              <a:rPr lang="en-US" dirty="0" smtClean="0">
                <a:latin typeface=""/>
              </a:rPr>
              <a:t>Applied in </a:t>
            </a:r>
            <a:r>
              <a:rPr lang="en-US" dirty="0">
                <a:latin typeface=""/>
              </a:rPr>
              <a:t>Controller/</a:t>
            </a:r>
            <a:r>
              <a:rPr lang="en-US" dirty="0" err="1">
                <a:latin typeface=""/>
              </a:rPr>
              <a:t>UxV</a:t>
            </a:r>
            <a:r>
              <a:rPr lang="en-US" dirty="0">
                <a:latin typeface=""/>
              </a:rPr>
              <a:t> strategy </a:t>
            </a:r>
            <a:endParaRPr lang="en-US" dirty="0" smtClean="0">
              <a:latin typeface=""/>
            </a:endParaRPr>
          </a:p>
          <a:p>
            <a:endParaRPr lang="en-US" dirty="0">
              <a:latin typeface=""/>
            </a:endParaRPr>
          </a:p>
        </p:txBody>
      </p:sp>
      <p:pic>
        <p:nvPicPr>
          <p:cNvPr id="16" name="Εικόνα 7" descr="Εικόνα που περιέχει αντικείμενο&#10;&#10;Η περιγραφή δημιουργήθηκε με υψηλή αξιοπιστία">
            <a:extLst>
              <a:ext uri="{FF2B5EF4-FFF2-40B4-BE49-F238E27FC236}">
                <a16:creationId xmlns="" xmlns:a16="http://schemas.microsoft.com/office/drawing/2014/main" id="{DBCB7609-C08C-4621-9CBD-3D2558EC4066}"/>
              </a:ext>
            </a:extLst>
          </p:cNvPr>
          <p:cNvPicPr>
            <a:picLocks noChangeAspect="1"/>
          </p:cNvPicPr>
          <p:nvPr/>
        </p:nvPicPr>
        <p:blipFill>
          <a:blip r:embed="rId4"/>
          <a:stretch>
            <a:fillRect/>
          </a:stretch>
        </p:blipFill>
        <p:spPr>
          <a:xfrm>
            <a:off x="9902377" y="188575"/>
            <a:ext cx="1858904" cy="545840"/>
          </a:xfrm>
          <a:prstGeom prst="rect">
            <a:avLst/>
          </a:prstGeom>
        </p:spPr>
      </p:pic>
    </p:spTree>
    <p:extLst>
      <p:ext uri="{BB962C8B-B14F-4D97-AF65-F5344CB8AC3E}">
        <p14:creationId xmlns:p14="http://schemas.microsoft.com/office/powerpoint/2010/main" val="49344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1154</TotalTime>
  <Words>2722</Words>
  <Application>Microsoft Office PowerPoint</Application>
  <PresentationFormat>Custom</PresentationFormat>
  <Paragraphs>268</Paragraphs>
  <Slides>32</Slides>
  <Notes>14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Retrospect</vt:lpstr>
      <vt:lpstr>Time-Optimized Contextual Information Flow on Unmanned Vehicles</vt:lpstr>
      <vt:lpstr>Contents</vt:lpstr>
      <vt:lpstr>Unmanned vehicles ~future of IOT</vt:lpstr>
      <vt:lpstr>ONE EXAMPLE (1/2)</vt:lpstr>
      <vt:lpstr>ONE EXAMPLE (2/2)</vt:lpstr>
      <vt:lpstr>Problem Definition (1/2)</vt:lpstr>
      <vt:lpstr>Problem Definition(2/2)</vt:lpstr>
      <vt:lpstr>Contribution</vt:lpstr>
      <vt:lpstr>Change Point Detection Theory</vt:lpstr>
      <vt:lpstr>Quality Network Indicator -QNI (1/3) </vt:lpstr>
      <vt:lpstr>Quality Network Indicator–QNI (2/3) </vt:lpstr>
      <vt:lpstr>Quality Network Indicator–QNI (3/3) </vt:lpstr>
      <vt:lpstr>Change Point Detection Theory -Prerequisites</vt:lpstr>
      <vt:lpstr>Change Point Detection Theory Solution</vt:lpstr>
      <vt:lpstr>The behavior of the cumulative log-likelihood ratio corresponding to a change.</vt:lpstr>
      <vt:lpstr>Simulation Setup</vt:lpstr>
      <vt:lpstr>Analysis of simulation parameters</vt:lpstr>
      <vt:lpstr>Performance evaluation </vt:lpstr>
      <vt:lpstr>Total Produced and Consumed Packets</vt:lpstr>
      <vt:lpstr>Produced and Consumed data</vt:lpstr>
      <vt:lpstr>Latency Detected</vt:lpstr>
      <vt:lpstr>Conclusions and Future Work</vt:lpstr>
      <vt:lpstr>Questions</vt:lpstr>
      <vt:lpstr>References</vt:lpstr>
      <vt:lpstr>References</vt:lpstr>
      <vt:lpstr>Change Point Detection Theory - Prerequisites</vt:lpstr>
      <vt:lpstr>Change Point Detection Theory - Prerequisites</vt:lpstr>
      <vt:lpstr>Change Point Detection Theory - Prerequisites</vt:lpstr>
      <vt:lpstr>Change Point Detection Theory</vt:lpstr>
      <vt:lpstr>Robot Operating System (ROS)</vt:lpstr>
      <vt:lpstr>Robot Operating System (ROS): Publish Subscribe</vt:lpstr>
      <vt:lpstr>Robot Operating System (ROS): Sensors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kostas</dc:creator>
  <cp:lastModifiedBy>-</cp:lastModifiedBy>
  <cp:revision>757</cp:revision>
  <dcterms:created xsi:type="dcterms:W3CDTF">2012-08-02T13:11:46Z</dcterms:created>
  <dcterms:modified xsi:type="dcterms:W3CDTF">2018-10-21T07:33:43Z</dcterms:modified>
</cp:coreProperties>
</file>